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8"/>
  </p:notesMasterIdLst>
  <p:sldIdLst>
    <p:sldId id="259" r:id="rId5"/>
    <p:sldId id="258" r:id="rId6"/>
    <p:sldId id="296" r:id="rId7"/>
    <p:sldId id="310" r:id="rId8"/>
    <p:sldId id="327" r:id="rId9"/>
    <p:sldId id="319" r:id="rId10"/>
    <p:sldId id="261" r:id="rId11"/>
    <p:sldId id="262" r:id="rId12"/>
    <p:sldId id="263" r:id="rId13"/>
    <p:sldId id="313" r:id="rId14"/>
    <p:sldId id="264" r:id="rId15"/>
    <p:sldId id="308" r:id="rId16"/>
    <p:sldId id="265" r:id="rId17"/>
    <p:sldId id="328" r:id="rId18"/>
    <p:sldId id="329" r:id="rId19"/>
    <p:sldId id="330" r:id="rId20"/>
    <p:sldId id="331" r:id="rId21"/>
    <p:sldId id="314" r:id="rId22"/>
    <p:sldId id="267" r:id="rId23"/>
    <p:sldId id="307" r:id="rId24"/>
    <p:sldId id="268" r:id="rId25"/>
    <p:sldId id="311"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92" r:id="rId40"/>
    <p:sldId id="322" r:id="rId41"/>
    <p:sldId id="316" r:id="rId42"/>
    <p:sldId id="298" r:id="rId43"/>
    <p:sldId id="297" r:id="rId44"/>
    <p:sldId id="300" r:id="rId45"/>
    <p:sldId id="301" r:id="rId46"/>
    <p:sldId id="302" r:id="rId47"/>
    <p:sldId id="323" r:id="rId48"/>
    <p:sldId id="303" r:id="rId49"/>
    <p:sldId id="317" r:id="rId50"/>
    <p:sldId id="318" r:id="rId51"/>
    <p:sldId id="286" r:id="rId52"/>
    <p:sldId id="289" r:id="rId53"/>
    <p:sldId id="332" r:id="rId54"/>
    <p:sldId id="333" r:id="rId55"/>
    <p:sldId id="320" r:id="rId56"/>
    <p:sldId id="321" r:id="rId57"/>
  </p:sldIdLst>
  <p:sldSz cx="13004800" cy="9753600"/>
  <p:notesSz cx="6858000" cy="9144000"/>
  <p:defaultTextStyle>
    <a:lvl1pPr algn="ctr" defTabSz="584200">
      <a:defRPr sz="3600">
        <a:latin typeface="+mj-lt"/>
        <a:ea typeface="+mj-ea"/>
        <a:cs typeface="+mj-cs"/>
        <a:sym typeface="Helvetica Neue"/>
      </a:defRPr>
    </a:lvl1pPr>
    <a:lvl2pPr algn="ctr" defTabSz="584200">
      <a:defRPr sz="3600">
        <a:latin typeface="+mj-lt"/>
        <a:ea typeface="+mj-ea"/>
        <a:cs typeface="+mj-cs"/>
        <a:sym typeface="Helvetica Neue"/>
      </a:defRPr>
    </a:lvl2pPr>
    <a:lvl3pPr algn="ctr" defTabSz="584200">
      <a:defRPr sz="3600">
        <a:latin typeface="+mj-lt"/>
        <a:ea typeface="+mj-ea"/>
        <a:cs typeface="+mj-cs"/>
        <a:sym typeface="Helvetica Neue"/>
      </a:defRPr>
    </a:lvl3pPr>
    <a:lvl4pPr algn="ctr" defTabSz="584200">
      <a:defRPr sz="3600">
        <a:latin typeface="+mj-lt"/>
        <a:ea typeface="+mj-ea"/>
        <a:cs typeface="+mj-cs"/>
        <a:sym typeface="Helvetica Neue"/>
      </a:defRPr>
    </a:lvl4pPr>
    <a:lvl5pPr algn="ctr" defTabSz="584200">
      <a:defRPr sz="3600">
        <a:latin typeface="+mj-lt"/>
        <a:ea typeface="+mj-ea"/>
        <a:cs typeface="+mj-cs"/>
        <a:sym typeface="Helvetica Neue"/>
      </a:defRPr>
    </a:lvl5pPr>
    <a:lvl6pPr algn="ctr" defTabSz="584200">
      <a:defRPr sz="3600">
        <a:latin typeface="+mj-lt"/>
        <a:ea typeface="+mj-ea"/>
        <a:cs typeface="+mj-cs"/>
        <a:sym typeface="Helvetica Neue"/>
      </a:defRPr>
    </a:lvl6pPr>
    <a:lvl7pPr algn="ctr" defTabSz="584200">
      <a:defRPr sz="3600">
        <a:latin typeface="+mj-lt"/>
        <a:ea typeface="+mj-ea"/>
        <a:cs typeface="+mj-cs"/>
        <a:sym typeface="Helvetica Neue"/>
      </a:defRPr>
    </a:lvl7pPr>
    <a:lvl8pPr algn="ctr" defTabSz="584200">
      <a:defRPr sz="3600">
        <a:latin typeface="+mj-lt"/>
        <a:ea typeface="+mj-ea"/>
        <a:cs typeface="+mj-cs"/>
        <a:sym typeface="Helvetica Neue"/>
      </a:defRPr>
    </a:lvl8pPr>
    <a:lvl9pPr algn="ctr" defTabSz="584200">
      <a:defRPr sz="3600">
        <a:latin typeface="+mj-lt"/>
        <a:ea typeface="+mj-ea"/>
        <a:cs typeface="+mj-cs"/>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a:tcStyle>
        <a:tcBdr/>
        <a:fill>
          <a:solidFill>
            <a:srgbClr val="F8F4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a:tcStyle>
        <a:tcBdr/>
        <a:fill>
          <a:solidFill>
            <a:srgbClr val="EBE8E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444" autoAdjust="0"/>
  </p:normalViewPr>
  <p:slideViewPr>
    <p:cSldViewPr snapToGrid="0" snapToObjects="1">
      <p:cViewPr varScale="1">
        <p:scale>
          <a:sx n="37" d="100"/>
          <a:sy n="37" d="100"/>
        </p:scale>
        <p:origin x="1349" y="58"/>
      </p:cViewPr>
      <p:guideLst>
        <p:guide orient="horz" pos="3072"/>
        <p:guide pos="4096"/>
      </p:guideLst>
    </p:cSldViewPr>
  </p:slideViewPr>
  <p:outlineViewPr>
    <p:cViewPr>
      <p:scale>
        <a:sx n="33" d="100"/>
        <a:sy n="33" d="100"/>
      </p:scale>
      <p:origin x="0" y="486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78264576"/>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430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457200" eaLnBrk="1" fontAlgn="auto" latinLnBrk="0" hangingPunct="1">
              <a:lnSpc>
                <a:spcPct val="117999"/>
              </a:lnSpc>
              <a:spcBef>
                <a:spcPts val="0"/>
              </a:spcBef>
              <a:spcAft>
                <a:spcPts val="0"/>
              </a:spcAft>
              <a:buClrTx/>
              <a:buSzTx/>
              <a:buFontTx/>
              <a:buNone/>
              <a:tabLst/>
              <a:defRPr/>
            </a:pPr>
            <a:r>
              <a:rPr lang="en-US" sz="2400" dirty="0"/>
              <a:t>Board members are engaged in the oversight of the organization-questions, observing, commenting-but leave the operations and daily administration of the church or organization to the pastor/leader.</a:t>
            </a:r>
          </a:p>
          <a:p>
            <a:pPr marL="0" marR="0" indent="0" algn="ctr" defTabSz="457200" eaLnBrk="1" fontAlgn="auto" latinLnBrk="0" hangingPunct="1">
              <a:lnSpc>
                <a:spcPct val="117999"/>
              </a:lnSpc>
              <a:spcBef>
                <a:spcPts val="0"/>
              </a:spcBef>
              <a:spcAft>
                <a:spcPts val="0"/>
              </a:spcAft>
              <a:buClrTx/>
              <a:buSzTx/>
              <a:buFontTx/>
              <a:buNone/>
              <a:tabLst/>
              <a:defRPr/>
            </a:pPr>
            <a:r>
              <a:rPr lang="en-US" sz="2400" dirty="0"/>
              <a:t>Effective boards </a:t>
            </a:r>
            <a:r>
              <a:rPr lang="en-US" sz="2400" i="1" dirty="0"/>
              <a:t>empower</a:t>
            </a:r>
            <a:r>
              <a:rPr lang="en-US" sz="2400" dirty="0"/>
              <a:t> and </a:t>
            </a:r>
            <a:r>
              <a:rPr lang="en-US" sz="2400" i="1" dirty="0"/>
              <a:t>energize</a:t>
            </a:r>
            <a:r>
              <a:rPr lang="en-US" sz="2400" dirty="0"/>
              <a:t> the elected leaders to do the work they were </a:t>
            </a:r>
            <a:r>
              <a:rPr lang="en-US" sz="2400" i="1" dirty="0"/>
              <a:t>called</a:t>
            </a:r>
            <a:r>
              <a:rPr lang="en-US" sz="2400" dirty="0"/>
              <a:t> to do.</a:t>
            </a:r>
          </a:p>
          <a:p>
            <a:endParaRPr lang="en-US" dirty="0"/>
          </a:p>
        </p:txBody>
      </p:sp>
    </p:spTree>
    <p:extLst>
      <p:ext uri="{BB962C8B-B14F-4D97-AF65-F5344CB8AC3E}">
        <p14:creationId xmlns:p14="http://schemas.microsoft.com/office/powerpoint/2010/main" val="228090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dirty="0"/>
              <a:t>An elected body that oversees the ministry and mission of a local church</a:t>
            </a:r>
            <a:r>
              <a:rPr lang="en-US" sz="2400" baseline="0" dirty="0"/>
              <a:t> </a:t>
            </a:r>
            <a:r>
              <a:rPr lang="en-US" sz="2400" dirty="0"/>
              <a:t>between annual membership meetings.</a:t>
            </a:r>
          </a:p>
          <a:p>
            <a:endParaRPr lang="en-US" sz="2400" dirty="0"/>
          </a:p>
          <a:p>
            <a:r>
              <a:rPr lang="en-US" sz="2000" dirty="0"/>
              <a:t>The board is guided by the Church </a:t>
            </a:r>
            <a:r>
              <a:rPr lang="en-US" sz="2000" i="1" dirty="0"/>
              <a:t>Manual </a:t>
            </a:r>
            <a:r>
              <a:rPr lang="en-US" sz="2000" dirty="0"/>
              <a:t>Bylaws, Articles of Incorporation, and a Board Policy Handbook.</a:t>
            </a:r>
            <a:endParaRPr lang="en-US" dirty="0"/>
          </a:p>
          <a:p>
            <a:endParaRPr lang="en-US" dirty="0"/>
          </a:p>
        </p:txBody>
      </p:sp>
    </p:spTree>
    <p:extLst>
      <p:ext uri="{BB962C8B-B14F-4D97-AF65-F5344CB8AC3E}">
        <p14:creationId xmlns:p14="http://schemas.microsoft.com/office/powerpoint/2010/main" val="345829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dirty="0"/>
              <a:t>…helps interpret and sustain the church’s mission and goals with the pastor.…represents the interests and concerns of the congregation.…leads in selecting a pastor.</a:t>
            </a:r>
          </a:p>
          <a:p>
            <a:pPr marL="0" indent="0">
              <a:buNone/>
            </a:pPr>
            <a:r>
              <a:rPr lang="en-US" sz="2400" dirty="0"/>
              <a:t>…is the bridge of accountability between the pastor and    congregation.</a:t>
            </a:r>
            <a:r>
              <a:rPr lang="is-IS" sz="2400" dirty="0"/>
              <a:t>...</a:t>
            </a:r>
            <a:r>
              <a:rPr lang="en-US" sz="2400" dirty="0"/>
              <a:t>ensures the wise use of financial resources.…acts to ensure legal and moral responsibility. </a:t>
            </a:r>
          </a:p>
          <a:p>
            <a:endParaRPr lang="en-US" dirty="0"/>
          </a:p>
        </p:txBody>
      </p:sp>
    </p:spTree>
    <p:extLst>
      <p:ext uri="{BB962C8B-B14F-4D97-AF65-F5344CB8AC3E}">
        <p14:creationId xmlns:p14="http://schemas.microsoft.com/office/powerpoint/2010/main" val="404050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B3DB1EE-F9E0-594A-8F63-124518F981A3}" type="slidenum">
              <a:rPr lang="en-US" smtClean="0"/>
              <a:t>39</a:t>
            </a:fld>
            <a:endParaRPr lang="en-US"/>
          </a:p>
        </p:txBody>
      </p:sp>
    </p:spTree>
    <p:extLst>
      <p:ext uri="{BB962C8B-B14F-4D97-AF65-F5344CB8AC3E}">
        <p14:creationId xmlns:p14="http://schemas.microsoft.com/office/powerpoint/2010/main" val="294375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430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430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4304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8" name="Shape 8"/>
          <p:cNvSpPr>
            <a:spLocks noGrp="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0240" y="9040143"/>
            <a:ext cx="3034453" cy="519289"/>
          </a:xfrm>
          <a:prstGeom prst="rect">
            <a:avLst/>
          </a:prstGeom>
        </p:spPr>
        <p:txBody>
          <a:bodyPr lIns="130046" tIns="65023" rIns="130046" bIns="65023"/>
          <a:lstStyle/>
          <a:p>
            <a:fld id="{E88E1608-103C-754B-90C2-5C1063992A19}" type="datetimeFigureOut">
              <a:rPr lang="en-US" smtClean="0"/>
              <a:t>5/14/2021</a:t>
            </a:fld>
            <a:endParaRPr lang="en-US"/>
          </a:p>
        </p:txBody>
      </p:sp>
      <p:sp>
        <p:nvSpPr>
          <p:cNvPr id="5" name="Footer Placeholder 4"/>
          <p:cNvSpPr>
            <a:spLocks noGrp="1"/>
          </p:cNvSpPr>
          <p:nvPr>
            <p:ph type="ftr" sz="quarter" idx="11"/>
          </p:nvPr>
        </p:nvSpPr>
        <p:spPr>
          <a:xfrm>
            <a:off x="4443307" y="9040143"/>
            <a:ext cx="4118187" cy="519289"/>
          </a:xfrm>
          <a:prstGeom prst="rect">
            <a:avLst/>
          </a:prstGeom>
        </p:spPr>
        <p:txBody>
          <a:bodyPr lIns="130046" tIns="65023" rIns="130046" bIns="65023"/>
          <a:lstStyle/>
          <a:p>
            <a:endParaRPr lang="en-US"/>
          </a:p>
        </p:txBody>
      </p:sp>
      <p:sp>
        <p:nvSpPr>
          <p:cNvPr id="6" name="Slide Number Placeholder 5"/>
          <p:cNvSpPr>
            <a:spLocks noGrp="1"/>
          </p:cNvSpPr>
          <p:nvPr>
            <p:ph type="sldNum" sz="quarter" idx="12"/>
          </p:nvPr>
        </p:nvSpPr>
        <p:spPr>
          <a:xfrm>
            <a:off x="9320107" y="9040143"/>
            <a:ext cx="3034453" cy="519289"/>
          </a:xfrm>
          <a:prstGeom prst="rect">
            <a:avLst/>
          </a:prstGeom>
        </p:spPr>
        <p:txBody>
          <a:bodyPr lIns="130046" tIns="65023" rIns="130046" bIns="65023"/>
          <a:lstStyle/>
          <a:p>
            <a:fld id="{1AC3ECD8-0831-004F-8BB5-E9999E6DADDA}" type="slidenum">
              <a:rPr lang="en-US" smtClean="0"/>
              <a:t>‹#›</a:t>
            </a:fld>
            <a:endParaRPr lang="en-US"/>
          </a:p>
        </p:txBody>
      </p:sp>
    </p:spTree>
    <p:extLst>
      <p:ext uri="{BB962C8B-B14F-4D97-AF65-F5344CB8AC3E}">
        <p14:creationId xmlns:p14="http://schemas.microsoft.com/office/powerpoint/2010/main" val="166228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0" name="Shape 10"/>
          <p:cNvSpPr>
            <a:spLocks noGrp="1"/>
          </p:cNvSpPr>
          <p:nvPr>
            <p:ph type="title"/>
          </p:nvPr>
        </p:nvSpPr>
        <p:spPr>
          <a:xfrm>
            <a:off x="952500" y="0"/>
            <a:ext cx="5334000" cy="4622800"/>
          </a:xfrm>
          <a:prstGeom prst="rect">
            <a:avLst/>
          </a:prstGeom>
        </p:spPr>
        <p:txBody>
          <a:bodyPr anchor="b"/>
          <a:lstStyle>
            <a:lvl1pPr>
              <a:defRPr sz="6000"/>
            </a:lvl1pPr>
          </a:lstStyle>
          <a:p>
            <a:pPr lvl="0">
              <a:defRPr sz="1800"/>
            </a:pPr>
            <a:r>
              <a:rPr sz="6000"/>
              <a:t>Title Text</a:t>
            </a:r>
          </a:p>
        </p:txBody>
      </p:sp>
      <p:sp>
        <p:nvSpPr>
          <p:cNvPr id="11" name="Shape 11"/>
          <p:cNvSpPr>
            <a:spLocks noGrp="1"/>
          </p:cNvSpPr>
          <p:nvPr>
            <p:ph type="body" idx="1"/>
          </p:nvPr>
        </p:nvSpPr>
        <p:spPr>
          <a:xfrm>
            <a:off x="952500" y="4762500"/>
            <a:ext cx="5334000" cy="4991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3" name="Shape 13"/>
          <p:cNvSpPr>
            <a:spLocks noGrp="1"/>
          </p:cNvSpPr>
          <p:nvPr>
            <p:ph type="title"/>
          </p:nvPr>
        </p:nvSpPr>
        <p:spPr>
          <a:xfrm>
            <a:off x="952500" y="9817"/>
            <a:ext cx="11099800" cy="3028366"/>
          </a:xfrm>
          <a:prstGeom prst="rect">
            <a:avLst/>
          </a:prstGeom>
        </p:spPr>
        <p:txBody>
          <a:bodyPr/>
          <a:lstStyle/>
          <a:p>
            <a:pPr lvl="0">
              <a:defRPr sz="1800"/>
            </a:pPr>
            <a:r>
              <a:rPr sz="80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pPr>
            <a:r>
              <a:rPr sz="8000"/>
              <a:t>Title Text</a:t>
            </a:r>
          </a:p>
        </p:txBody>
      </p:sp>
      <p:sp>
        <p:nvSpPr>
          <p:cNvPr id="16" name="Shape 16"/>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Title Text</a:t>
            </a:r>
          </a:p>
        </p:txBody>
      </p:sp>
      <p:sp>
        <p:nvSpPr>
          <p:cNvPr id="19" name="Shape 19"/>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1" name="Shape 21"/>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2" r:id="rId11"/>
  </p:sldLayoutIdLst>
  <p:transition spd="med"/>
  <p:txStyles>
    <p:titleStyle>
      <a:lvl1pPr algn="ctr" defTabSz="584200">
        <a:defRPr sz="8000">
          <a:latin typeface="Helvetica Light"/>
          <a:ea typeface="Helvetica Light"/>
          <a:cs typeface="Helvetica Light"/>
          <a:sym typeface="Helvetica Light"/>
        </a:defRPr>
      </a:lvl1pPr>
      <a:lvl2pPr algn="ctr" defTabSz="584200">
        <a:defRPr sz="8000">
          <a:latin typeface="Helvetica Light"/>
          <a:ea typeface="Helvetica Light"/>
          <a:cs typeface="Helvetica Light"/>
          <a:sym typeface="Helvetica Light"/>
        </a:defRPr>
      </a:lvl2pPr>
      <a:lvl3pPr algn="ctr" defTabSz="584200">
        <a:defRPr sz="8000">
          <a:latin typeface="Helvetica Light"/>
          <a:ea typeface="Helvetica Light"/>
          <a:cs typeface="Helvetica Light"/>
          <a:sym typeface="Helvetica Light"/>
        </a:defRPr>
      </a:lvl3pPr>
      <a:lvl4pPr algn="ctr" defTabSz="584200">
        <a:defRPr sz="8000">
          <a:latin typeface="Helvetica Light"/>
          <a:ea typeface="Helvetica Light"/>
          <a:cs typeface="Helvetica Light"/>
          <a:sym typeface="Helvetica Light"/>
        </a:defRPr>
      </a:lvl4pPr>
      <a:lvl5pPr algn="ctr" defTabSz="584200">
        <a:defRPr sz="8000">
          <a:latin typeface="Helvetica Light"/>
          <a:ea typeface="Helvetica Light"/>
          <a:cs typeface="Helvetica Light"/>
          <a:sym typeface="Helvetica Light"/>
        </a:defRPr>
      </a:lvl5pPr>
      <a:lvl6pPr algn="ctr" defTabSz="584200">
        <a:defRPr sz="8000">
          <a:latin typeface="Helvetica Light"/>
          <a:ea typeface="Helvetica Light"/>
          <a:cs typeface="Helvetica Light"/>
          <a:sym typeface="Helvetica Light"/>
        </a:defRPr>
      </a:lvl6pPr>
      <a:lvl7pPr algn="ctr" defTabSz="584200">
        <a:defRPr sz="8000">
          <a:latin typeface="Helvetica Light"/>
          <a:ea typeface="Helvetica Light"/>
          <a:cs typeface="Helvetica Light"/>
          <a:sym typeface="Helvetica Light"/>
        </a:defRPr>
      </a:lvl7pPr>
      <a:lvl8pPr algn="ctr" defTabSz="584200">
        <a:defRPr sz="8000">
          <a:latin typeface="Helvetica Light"/>
          <a:ea typeface="Helvetica Light"/>
          <a:cs typeface="Helvetica Light"/>
          <a:sym typeface="Helvetica Light"/>
        </a:defRPr>
      </a:lvl8pPr>
      <a:lvl9pPr algn="ctr" defTabSz="584200">
        <a:defRPr sz="8000">
          <a:latin typeface="Helvetica Light"/>
          <a:ea typeface="Helvetica Light"/>
          <a:cs typeface="Helvetica Light"/>
          <a:sym typeface="Helvetica Light"/>
        </a:defRPr>
      </a:lvl9pPr>
    </p:titleStyle>
    <p:bodyStyle>
      <a:lvl1pPr marL="444500" indent="-444500" defTabSz="584200">
        <a:spcBef>
          <a:spcPts val="4200"/>
        </a:spcBef>
        <a:buSzPct val="75000"/>
        <a:buChar char="•"/>
        <a:defRPr sz="3600">
          <a:latin typeface="Helvetica Light"/>
          <a:ea typeface="Helvetica Light"/>
          <a:cs typeface="Helvetica Light"/>
          <a:sym typeface="Helvetica Light"/>
        </a:defRPr>
      </a:lvl1pPr>
      <a:lvl2pPr marL="889000" indent="-444500" defTabSz="584200">
        <a:spcBef>
          <a:spcPts val="4200"/>
        </a:spcBef>
        <a:buSzPct val="75000"/>
        <a:buChar char="•"/>
        <a:defRPr sz="3600">
          <a:latin typeface="Helvetica Light"/>
          <a:ea typeface="Helvetica Light"/>
          <a:cs typeface="Helvetica Light"/>
          <a:sym typeface="Helvetica Light"/>
        </a:defRPr>
      </a:lvl2pPr>
      <a:lvl3pPr marL="1333500" indent="-444500" defTabSz="584200">
        <a:spcBef>
          <a:spcPts val="4200"/>
        </a:spcBef>
        <a:buSzPct val="75000"/>
        <a:buChar char="•"/>
        <a:defRPr sz="3600">
          <a:latin typeface="Helvetica Light"/>
          <a:ea typeface="Helvetica Light"/>
          <a:cs typeface="Helvetica Light"/>
          <a:sym typeface="Helvetica Light"/>
        </a:defRPr>
      </a:lvl3pPr>
      <a:lvl4pPr marL="1778000" indent="-444500" defTabSz="584200">
        <a:spcBef>
          <a:spcPts val="4200"/>
        </a:spcBef>
        <a:buSzPct val="75000"/>
        <a:buChar char="•"/>
        <a:defRPr sz="3600">
          <a:latin typeface="Helvetica Light"/>
          <a:ea typeface="Helvetica Light"/>
          <a:cs typeface="Helvetica Light"/>
          <a:sym typeface="Helvetica Light"/>
        </a:defRPr>
      </a:lvl4pPr>
      <a:lvl5pPr marL="2222500" indent="-444500" defTabSz="584200">
        <a:spcBef>
          <a:spcPts val="4200"/>
        </a:spcBef>
        <a:buSzPct val="75000"/>
        <a:buChar char="•"/>
        <a:defRPr sz="3600">
          <a:latin typeface="Helvetica Light"/>
          <a:ea typeface="Helvetica Light"/>
          <a:cs typeface="Helvetica Light"/>
          <a:sym typeface="Helvetica Light"/>
        </a:defRPr>
      </a:lvl5pPr>
      <a:lvl6pPr marL="2667000" indent="-444500" defTabSz="584200">
        <a:spcBef>
          <a:spcPts val="4200"/>
        </a:spcBef>
        <a:buSzPct val="75000"/>
        <a:buChar char="•"/>
        <a:defRPr sz="3600">
          <a:latin typeface="Helvetica Light"/>
          <a:ea typeface="Helvetica Light"/>
          <a:cs typeface="Helvetica Light"/>
          <a:sym typeface="Helvetica Light"/>
        </a:defRPr>
      </a:lvl6pPr>
      <a:lvl7pPr marL="3111500" indent="-444500" defTabSz="584200">
        <a:spcBef>
          <a:spcPts val="4200"/>
        </a:spcBef>
        <a:buSzPct val="75000"/>
        <a:buChar char="•"/>
        <a:defRPr sz="3600">
          <a:latin typeface="Helvetica Light"/>
          <a:ea typeface="Helvetica Light"/>
          <a:cs typeface="Helvetica Light"/>
          <a:sym typeface="Helvetica Light"/>
        </a:defRPr>
      </a:lvl7pPr>
      <a:lvl8pPr marL="3556000" indent="-444500" defTabSz="584200">
        <a:spcBef>
          <a:spcPts val="4200"/>
        </a:spcBef>
        <a:buSzPct val="75000"/>
        <a:buChar char="•"/>
        <a:defRPr sz="3600">
          <a:latin typeface="Helvetica Light"/>
          <a:ea typeface="Helvetica Light"/>
          <a:cs typeface="Helvetica Light"/>
          <a:sym typeface="Helvetica Light"/>
        </a:defRPr>
      </a:lvl8pPr>
      <a:lvl9pPr marL="4000500" indent="-444500" defTabSz="584200">
        <a:spcBef>
          <a:spcPts val="4200"/>
        </a:spcBef>
        <a:buSzPct val="75000"/>
        <a:buChar char="•"/>
        <a:defRPr sz="3600">
          <a:latin typeface="Helvetica Light"/>
          <a:ea typeface="Helvetica Light"/>
          <a:cs typeface="Helvetica Light"/>
          <a:sym typeface="Helvetica Light"/>
        </a:defRPr>
      </a:lvl9pPr>
    </p:bodyStyle>
    <p:otherStyle>
      <a:lvl1pPr algn="r" defTabSz="584200">
        <a:defRPr sz="1200">
          <a:solidFill>
            <a:schemeClr val="tx1"/>
          </a:solidFill>
          <a:latin typeface="+mn-lt"/>
          <a:ea typeface="+mn-ea"/>
          <a:cs typeface="+mn-cs"/>
          <a:sym typeface="Helvetica Neue"/>
        </a:defRPr>
      </a:lvl1pPr>
      <a:lvl2pPr algn="r" defTabSz="584200">
        <a:defRPr sz="1200">
          <a:solidFill>
            <a:schemeClr val="tx1"/>
          </a:solidFill>
          <a:latin typeface="+mn-lt"/>
          <a:ea typeface="+mn-ea"/>
          <a:cs typeface="+mn-cs"/>
          <a:sym typeface="Helvetica Neue"/>
        </a:defRPr>
      </a:lvl2pPr>
      <a:lvl3pPr algn="r" defTabSz="584200">
        <a:defRPr sz="1200">
          <a:solidFill>
            <a:schemeClr val="tx1"/>
          </a:solidFill>
          <a:latin typeface="+mn-lt"/>
          <a:ea typeface="+mn-ea"/>
          <a:cs typeface="+mn-cs"/>
          <a:sym typeface="Helvetica Neue"/>
        </a:defRPr>
      </a:lvl3pPr>
      <a:lvl4pPr algn="r" defTabSz="584200">
        <a:defRPr sz="1200">
          <a:solidFill>
            <a:schemeClr val="tx1"/>
          </a:solidFill>
          <a:latin typeface="+mn-lt"/>
          <a:ea typeface="+mn-ea"/>
          <a:cs typeface="+mn-cs"/>
          <a:sym typeface="Helvetica Neue"/>
        </a:defRPr>
      </a:lvl4pPr>
      <a:lvl5pPr algn="r" defTabSz="584200">
        <a:defRPr sz="1200">
          <a:solidFill>
            <a:schemeClr val="tx1"/>
          </a:solidFill>
          <a:latin typeface="+mn-lt"/>
          <a:ea typeface="+mn-ea"/>
          <a:cs typeface="+mn-cs"/>
          <a:sym typeface="Helvetica Neue"/>
        </a:defRPr>
      </a:lvl5pPr>
      <a:lvl6pPr algn="r" defTabSz="584200">
        <a:defRPr sz="1200">
          <a:solidFill>
            <a:schemeClr val="tx1"/>
          </a:solidFill>
          <a:latin typeface="+mn-lt"/>
          <a:ea typeface="+mn-ea"/>
          <a:cs typeface="+mn-cs"/>
          <a:sym typeface="Helvetica Neue"/>
        </a:defRPr>
      </a:lvl6pPr>
      <a:lvl7pPr algn="r" defTabSz="584200">
        <a:defRPr sz="1200">
          <a:solidFill>
            <a:schemeClr val="tx1"/>
          </a:solidFill>
          <a:latin typeface="+mn-lt"/>
          <a:ea typeface="+mn-ea"/>
          <a:cs typeface="+mn-cs"/>
          <a:sym typeface="Helvetica Neue"/>
        </a:defRPr>
      </a:lvl7pPr>
      <a:lvl8pPr algn="r" defTabSz="584200">
        <a:defRPr sz="1200">
          <a:solidFill>
            <a:schemeClr val="tx1"/>
          </a:solidFill>
          <a:latin typeface="+mn-lt"/>
          <a:ea typeface="+mn-ea"/>
          <a:cs typeface="+mn-cs"/>
          <a:sym typeface="Helvetica Neue"/>
        </a:defRPr>
      </a:lvl8pPr>
      <a:lvl9pPr algn="r" defTabSz="584200">
        <a:defRPr sz="12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oardserve.org/writings/"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hyperlink" Target="http://wmc-ap.org/" TargetMode="External"/><Relationship Id="rId3" Type="http://schemas.openxmlformats.org/officeDocument/2006/relationships/image" Target="../media/image2.jpg"/><Relationship Id="rId7" Type="http://schemas.openxmlformats.org/officeDocument/2006/relationships/hyperlink" Target="https://mvnu.whdl.org/collections/dr-e-lebron-fairbanks-collectio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www.whdl.org/e-lebron-fairbanks" TargetMode="External"/><Relationship Id="rId5" Type="http://schemas.openxmlformats.org/officeDocument/2006/relationships/hyperlink" Target="mailto:lfairbanks@boardserve.org" TargetMode="External"/><Relationship Id="rId4" Type="http://schemas.openxmlformats.org/officeDocument/2006/relationships/hyperlink" Target="http://www.boardserve.or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nvSpPr>
        <p:spPr>
          <a:xfrm>
            <a:off x="319761" y="4006528"/>
            <a:ext cx="12365278" cy="339350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defTabSz="403097">
              <a:defRPr sz="1800"/>
            </a:pPr>
            <a:r>
              <a:rPr sz="6000" b="1" dirty="0">
                <a:latin typeface="+mn-lt"/>
                <a:ea typeface="+mn-ea"/>
                <a:cs typeface="+mn-cs"/>
                <a:sym typeface="Helvetica"/>
              </a:rPr>
              <a:t> Five "Non-negotiables” for</a:t>
            </a:r>
          </a:p>
          <a:p>
            <a:pPr lvl="0" defTabSz="403097">
              <a:defRPr sz="1800"/>
            </a:pPr>
            <a:r>
              <a:rPr lang="en-US" sz="6000" b="1" dirty="0">
                <a:latin typeface="+mn-lt"/>
                <a:ea typeface="+mn-ea"/>
                <a:cs typeface="+mn-cs"/>
                <a:sym typeface="Helvetica"/>
              </a:rPr>
              <a:t>Local Church </a:t>
            </a:r>
            <a:r>
              <a:rPr sz="6000" b="1" dirty="0">
                <a:latin typeface="+mn-lt"/>
                <a:ea typeface="+mn-ea"/>
                <a:cs typeface="+mn-cs"/>
                <a:sym typeface="Helvetica"/>
              </a:rPr>
              <a:t>Board Health</a:t>
            </a:r>
          </a:p>
        </p:txBody>
      </p:sp>
      <p:pic>
        <p:nvPicPr>
          <p:cNvPr id="2" name="Picture 1" descr="5N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i="1" dirty="0">
                <a:latin typeface="Helvetica"/>
                <a:cs typeface="Helvetica"/>
              </a:rPr>
              <a:t>Healthy Boards remember</a:t>
            </a:r>
            <a:r>
              <a:rPr lang="is-IS" sz="5000" b="1" i="1" dirty="0">
                <a:latin typeface="Helvetica"/>
                <a:cs typeface="Helvetica"/>
              </a:rPr>
              <a:t>…</a:t>
            </a:r>
            <a:endParaRPr lang="en-US" sz="5000" b="1" i="1" dirty="0">
              <a:latin typeface="Helvetica"/>
              <a:cs typeface="Helvetica"/>
            </a:endParaRPr>
          </a:p>
        </p:txBody>
      </p:sp>
      <p:sp>
        <p:nvSpPr>
          <p:cNvPr id="3" name="Text Placeholder 2"/>
          <p:cNvSpPr>
            <a:spLocks noGrp="1"/>
          </p:cNvSpPr>
          <p:nvPr>
            <p:ph type="body" idx="1"/>
          </p:nvPr>
        </p:nvSpPr>
        <p:spPr>
          <a:xfrm>
            <a:off x="952500" y="2603500"/>
            <a:ext cx="11099800" cy="5403976"/>
          </a:xfrm>
        </p:spPr>
        <p:txBody>
          <a:bodyPr/>
          <a:lstStyle/>
          <a:p>
            <a:pPr marL="0" indent="0" algn="ctr">
              <a:buNone/>
            </a:pPr>
            <a:r>
              <a:rPr lang="en-US" sz="5400" dirty="0">
                <a:latin typeface="Helvetica"/>
                <a:cs typeface="Helvetica"/>
              </a:rPr>
              <a:t>“HEADS IN – FINGERS OUT” </a:t>
            </a:r>
            <a:r>
              <a:rPr lang="en-US" dirty="0">
                <a:latin typeface="Helvetica"/>
                <a:cs typeface="Helvetica"/>
              </a:rPr>
              <a:t> </a:t>
            </a:r>
          </a:p>
          <a:p>
            <a:pPr marL="0" indent="0" algn="ctr">
              <a:buNone/>
            </a:pPr>
            <a:r>
              <a:rPr lang="en-US" sz="4000" dirty="0">
                <a:latin typeface="Helvetica"/>
                <a:cs typeface="Helvetica"/>
              </a:rPr>
              <a:t>The board focuses on policy formulation </a:t>
            </a:r>
          </a:p>
          <a:p>
            <a:pPr marL="0" indent="0" algn="ctr">
              <a:buNone/>
            </a:pPr>
            <a:r>
              <a:rPr lang="en-US" sz="4000" dirty="0">
                <a:latin typeface="Helvetica"/>
                <a:cs typeface="Helvetica"/>
              </a:rPr>
              <a:t>and mission strategy;</a:t>
            </a:r>
          </a:p>
          <a:p>
            <a:pPr marL="0" indent="0" algn="ctr">
              <a:buNone/>
            </a:pPr>
            <a:r>
              <a:rPr lang="en-US" sz="4000" dirty="0">
                <a:latin typeface="Helvetica"/>
                <a:cs typeface="Helvetica"/>
              </a:rPr>
              <a:t>Not on daily operations </a:t>
            </a:r>
          </a:p>
          <a:p>
            <a:pPr marL="0" indent="0" algn="ctr">
              <a:buNone/>
            </a:pPr>
            <a:r>
              <a:rPr lang="en-US" sz="4000" dirty="0">
                <a:latin typeface="Helvetica"/>
                <a:cs typeface="Helvetica"/>
              </a:rPr>
              <a:t>and personnel management.</a:t>
            </a:r>
          </a:p>
        </p:txBody>
      </p:sp>
    </p:spTree>
    <p:extLst>
      <p:ext uri="{BB962C8B-B14F-4D97-AF65-F5344CB8AC3E}">
        <p14:creationId xmlns:p14="http://schemas.microsoft.com/office/powerpoint/2010/main" val="35428344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body" idx="1"/>
          </p:nvPr>
        </p:nvSpPr>
        <p:spPr>
          <a:xfrm>
            <a:off x="823182" y="1072787"/>
            <a:ext cx="11512783" cy="6622685"/>
          </a:xfrm>
          <a:prstGeom prst="rect">
            <a:avLst/>
          </a:prstGeom>
        </p:spPr>
        <p:txBody>
          <a:bodyPr>
            <a:normAutofit fontScale="92500" lnSpcReduction="10000"/>
          </a:bodyPr>
          <a:lstStyle/>
          <a:p>
            <a:pPr marL="0" lvl="0" indent="0" algn="l" defTabSz="359283">
              <a:lnSpc>
                <a:spcPct val="80000"/>
              </a:lnSpc>
              <a:spcBef>
                <a:spcPts val="0"/>
              </a:spcBef>
              <a:buSzTx/>
              <a:buNone/>
              <a:defRPr sz="1800"/>
            </a:pPr>
            <a:r>
              <a:rPr sz="5200" b="1" dirty="0">
                <a:latin typeface="Helvetica"/>
                <a:ea typeface="+mn-ea"/>
                <a:cs typeface="Helvetica"/>
                <a:sym typeface="Helvetica"/>
              </a:rPr>
              <a:t>A</a:t>
            </a:r>
            <a:r>
              <a:rPr lang="en-US" sz="5200" b="1" dirty="0">
                <a:latin typeface="Helvetica"/>
                <a:ea typeface="+mn-ea"/>
                <a:cs typeface="Helvetica"/>
                <a:sym typeface="Helvetica"/>
              </a:rPr>
              <a:t>n official local church</a:t>
            </a:r>
            <a:r>
              <a:rPr sz="5200" b="1" dirty="0">
                <a:latin typeface="Helvetica"/>
                <a:ea typeface="+mn-ea"/>
                <a:cs typeface="Helvetica"/>
                <a:sym typeface="Helvetica"/>
              </a:rPr>
              <a:t> board ... </a:t>
            </a:r>
          </a:p>
          <a:p>
            <a:pPr marL="0" lvl="0" indent="0" algn="l" defTabSz="359283">
              <a:lnSpc>
                <a:spcPct val="80000"/>
              </a:lnSpc>
              <a:spcBef>
                <a:spcPts val="0"/>
              </a:spcBef>
              <a:buSzTx/>
              <a:buNone/>
              <a:defRPr sz="1800"/>
            </a:pPr>
            <a:endParaRPr lang="en-US" sz="3200" b="1" dirty="0">
              <a:latin typeface="Helvetica"/>
              <a:ea typeface="+mn-ea"/>
              <a:cs typeface="Helvetica"/>
              <a:sym typeface="Helvetica"/>
            </a:endParaRPr>
          </a:p>
          <a:p>
            <a:pPr marL="514350" lvl="0" indent="-514350" algn="l" defTabSz="359283">
              <a:lnSpc>
                <a:spcPct val="120000"/>
              </a:lnSpc>
              <a:spcBef>
                <a:spcPts val="0"/>
              </a:spcBef>
              <a:buSzTx/>
              <a:buFont typeface="+mj-lt"/>
              <a:buAutoNum type="arabicPeriod"/>
              <a:defRPr sz="1800"/>
            </a:pPr>
            <a:r>
              <a:rPr lang="en-US" sz="4000" b="1" dirty="0">
                <a:latin typeface="Helvetica"/>
                <a:ea typeface="+mn-ea"/>
                <a:cs typeface="Helvetica"/>
                <a:sym typeface="Helvetica"/>
              </a:rPr>
              <a:t>O</a:t>
            </a:r>
            <a:r>
              <a:rPr sz="4000" b="1" dirty="0">
                <a:latin typeface="Helvetica"/>
                <a:ea typeface="+mn-ea"/>
                <a:cs typeface="Helvetica"/>
                <a:sym typeface="Helvetica"/>
              </a:rPr>
              <a:t>versees</a:t>
            </a:r>
            <a:r>
              <a:rPr sz="4000" dirty="0">
                <a:latin typeface="Helvetica"/>
                <a:cs typeface="Helvetica"/>
              </a:rPr>
              <a:t> the  mission,</a:t>
            </a:r>
            <a:endParaRPr lang="en-US" sz="4000" dirty="0">
              <a:latin typeface="Helvetica"/>
              <a:cs typeface="Helvetica"/>
            </a:endParaRPr>
          </a:p>
          <a:p>
            <a:pPr marL="514350" lvl="0" indent="-514350" algn="l" defTabSz="359283">
              <a:lnSpc>
                <a:spcPct val="120000"/>
              </a:lnSpc>
              <a:spcBef>
                <a:spcPts val="0"/>
              </a:spcBef>
              <a:buSzTx/>
              <a:buFont typeface="+mj-lt"/>
              <a:buAutoNum type="arabicPeriod"/>
              <a:defRPr sz="1800"/>
            </a:pPr>
            <a:r>
              <a:rPr lang="en-US" sz="4000" b="1" dirty="0">
                <a:latin typeface="Helvetica"/>
                <a:ea typeface="+mn-ea"/>
                <a:cs typeface="Helvetica"/>
                <a:sym typeface="Helvetica"/>
              </a:rPr>
              <a:t>D</a:t>
            </a:r>
            <a:r>
              <a:rPr sz="4000" b="1" dirty="0">
                <a:latin typeface="Helvetica"/>
                <a:ea typeface="+mn-ea"/>
                <a:cs typeface="Helvetica"/>
                <a:sym typeface="Helvetica"/>
              </a:rPr>
              <a:t>evelops</a:t>
            </a:r>
            <a:r>
              <a:rPr sz="4000" dirty="0">
                <a:latin typeface="Helvetica"/>
                <a:cs typeface="Helvetica"/>
              </a:rPr>
              <a:t> a shared vision, </a:t>
            </a:r>
            <a:endParaRPr lang="en-US" sz="4000" dirty="0">
              <a:latin typeface="Helvetica"/>
              <a:cs typeface="Helvetica"/>
            </a:endParaRPr>
          </a:p>
          <a:p>
            <a:pPr marL="514350" lvl="0" indent="-514350" algn="l" defTabSz="359283">
              <a:lnSpc>
                <a:spcPct val="120000"/>
              </a:lnSpc>
              <a:spcBef>
                <a:spcPts val="0"/>
              </a:spcBef>
              <a:buSzTx/>
              <a:buFont typeface="+mj-lt"/>
              <a:buAutoNum type="arabicPeriod"/>
              <a:defRPr sz="1800"/>
            </a:pPr>
            <a:r>
              <a:rPr lang="en-US" sz="4000" b="1" dirty="0">
                <a:latin typeface="Helvetica"/>
                <a:ea typeface="+mn-ea"/>
                <a:cs typeface="Helvetica"/>
                <a:sym typeface="Helvetica"/>
              </a:rPr>
              <a:t>S</a:t>
            </a:r>
            <a:r>
              <a:rPr sz="4000" b="1" dirty="0">
                <a:latin typeface="Helvetica"/>
                <a:ea typeface="+mn-ea"/>
                <a:cs typeface="Helvetica"/>
                <a:sym typeface="Helvetica"/>
              </a:rPr>
              <a:t>hapes</a:t>
            </a:r>
            <a:r>
              <a:rPr sz="4000" dirty="0">
                <a:latin typeface="Helvetica"/>
                <a:cs typeface="Helvetica"/>
              </a:rPr>
              <a:t> the future of the organization</a:t>
            </a:r>
            <a:r>
              <a:rPr lang="en-US" sz="4000" dirty="0">
                <a:latin typeface="Helvetica"/>
                <a:cs typeface="Helvetica"/>
              </a:rPr>
              <a:t>, and</a:t>
            </a:r>
          </a:p>
          <a:p>
            <a:pPr marL="514350" lvl="0" indent="-514350" algn="l" defTabSz="359283">
              <a:lnSpc>
                <a:spcPct val="120000"/>
              </a:lnSpc>
              <a:spcBef>
                <a:spcPts val="0"/>
              </a:spcBef>
              <a:buSzTx/>
              <a:buFont typeface="+mj-lt"/>
              <a:buAutoNum type="arabicPeriod"/>
              <a:defRPr sz="1800"/>
            </a:pPr>
            <a:r>
              <a:rPr lang="en-US" sz="4000" b="1" dirty="0">
                <a:latin typeface="Helvetica"/>
                <a:cs typeface="Helvetica"/>
              </a:rPr>
              <a:t>E</a:t>
            </a:r>
            <a:r>
              <a:rPr sz="4000" b="1" dirty="0">
                <a:latin typeface="Helvetica"/>
                <a:cs typeface="Helvetica"/>
              </a:rPr>
              <a:t>nsure</a:t>
            </a:r>
            <a:r>
              <a:rPr lang="en-US" sz="4000" b="1" dirty="0">
                <a:latin typeface="Helvetica"/>
                <a:cs typeface="Helvetica"/>
              </a:rPr>
              <a:t>s</a:t>
            </a:r>
            <a:r>
              <a:rPr sz="4000" b="1" dirty="0">
                <a:latin typeface="Helvetica"/>
                <a:cs typeface="Helvetica"/>
              </a:rPr>
              <a:t> </a:t>
            </a:r>
            <a:r>
              <a:rPr sz="4000" dirty="0">
                <a:latin typeface="Helvetica"/>
                <a:cs typeface="Helvetica"/>
              </a:rPr>
              <a:t>Accountability...</a:t>
            </a:r>
            <a:endParaRPr lang="en-US" sz="4000" dirty="0">
              <a:latin typeface="Helvetica"/>
              <a:cs typeface="Helvetica"/>
            </a:endParaRPr>
          </a:p>
          <a:p>
            <a:pPr marL="0" lvl="0" indent="0" algn="l" defTabSz="359283">
              <a:lnSpc>
                <a:spcPct val="80000"/>
              </a:lnSpc>
              <a:spcBef>
                <a:spcPts val="0"/>
              </a:spcBef>
              <a:buSzTx/>
              <a:buNone/>
              <a:defRPr sz="1800"/>
            </a:pPr>
            <a:r>
              <a:rPr lang="en-US" sz="3200" i="1" dirty="0">
                <a:latin typeface="Helvetica"/>
                <a:cs typeface="Helvetica"/>
              </a:rPr>
              <a:t>		</a:t>
            </a:r>
          </a:p>
          <a:p>
            <a:pPr marL="0" lvl="0" indent="0" algn="l" defTabSz="359283">
              <a:lnSpc>
                <a:spcPct val="80000"/>
              </a:lnSpc>
              <a:spcBef>
                <a:spcPts val="0"/>
              </a:spcBef>
              <a:buSzTx/>
              <a:buNone/>
              <a:defRPr sz="1800"/>
            </a:pPr>
            <a:r>
              <a:rPr lang="en-US" sz="3200" i="1" dirty="0">
                <a:latin typeface="Helvetica"/>
                <a:cs typeface="Helvetica"/>
              </a:rPr>
              <a:t>		</a:t>
            </a:r>
            <a:r>
              <a:rPr sz="4000" i="1" dirty="0">
                <a:latin typeface="Helvetica"/>
                <a:cs typeface="Helvetica"/>
              </a:rPr>
              <a:t>to</a:t>
            </a:r>
            <a:r>
              <a:rPr sz="4000" dirty="0">
                <a:latin typeface="Helvetica"/>
                <a:cs typeface="Helvetica"/>
              </a:rPr>
              <a:t> the government;</a:t>
            </a:r>
            <a:endParaRPr lang="en-US" sz="4000" dirty="0">
              <a:latin typeface="Helvetica"/>
              <a:cs typeface="Helvetica"/>
            </a:endParaRPr>
          </a:p>
          <a:p>
            <a:pPr marL="0" lvl="0" indent="0" algn="l" defTabSz="359283">
              <a:lnSpc>
                <a:spcPct val="80000"/>
              </a:lnSpc>
              <a:spcBef>
                <a:spcPts val="0"/>
              </a:spcBef>
              <a:buSzTx/>
              <a:buNone/>
              <a:defRPr sz="1800"/>
            </a:pPr>
            <a:r>
              <a:rPr sz="4000" dirty="0">
                <a:latin typeface="Helvetica"/>
                <a:cs typeface="Helvetica"/>
              </a:rPr>
              <a:t> </a:t>
            </a:r>
            <a:endParaRPr lang="en-US" sz="4000" dirty="0">
              <a:latin typeface="Helvetica"/>
              <a:cs typeface="Helvetica"/>
            </a:endParaRPr>
          </a:p>
          <a:p>
            <a:pPr marL="0" lvl="0" indent="0" algn="l" defTabSz="359283">
              <a:lnSpc>
                <a:spcPct val="80000"/>
              </a:lnSpc>
              <a:spcBef>
                <a:spcPts val="0"/>
              </a:spcBef>
              <a:buSzTx/>
              <a:buNone/>
              <a:defRPr sz="1800"/>
            </a:pPr>
            <a:r>
              <a:rPr lang="en-US" sz="4000" i="1" dirty="0">
                <a:latin typeface="Helvetica"/>
                <a:cs typeface="Helvetica"/>
              </a:rPr>
              <a:t>		</a:t>
            </a:r>
            <a:r>
              <a:rPr sz="4000" i="1" dirty="0">
                <a:latin typeface="Helvetica"/>
                <a:cs typeface="Helvetica"/>
              </a:rPr>
              <a:t>to</a:t>
            </a:r>
            <a:r>
              <a:rPr sz="4000" dirty="0">
                <a:latin typeface="Helvetica"/>
                <a:cs typeface="Helvetica"/>
              </a:rPr>
              <a:t> </a:t>
            </a:r>
            <a:r>
              <a:rPr lang="en-US" sz="4000" dirty="0">
                <a:latin typeface="Helvetica"/>
                <a:cs typeface="Helvetica"/>
              </a:rPr>
              <a:t>church membership,</a:t>
            </a:r>
          </a:p>
          <a:p>
            <a:pPr marL="0" lvl="0" indent="0" algn="l" defTabSz="359283">
              <a:lnSpc>
                <a:spcPct val="80000"/>
              </a:lnSpc>
              <a:spcBef>
                <a:spcPts val="0"/>
              </a:spcBef>
              <a:buSzTx/>
              <a:buNone/>
              <a:defRPr sz="1800"/>
            </a:pPr>
            <a:r>
              <a:rPr sz="4000" dirty="0">
                <a:latin typeface="Helvetica"/>
                <a:cs typeface="Helvetica"/>
              </a:rPr>
              <a:t> </a:t>
            </a:r>
            <a:endParaRPr lang="en-US" sz="4000" dirty="0">
              <a:latin typeface="Helvetica"/>
              <a:cs typeface="Helvetica"/>
            </a:endParaRPr>
          </a:p>
          <a:p>
            <a:pPr marL="0" lvl="0" indent="0" algn="l" defTabSz="359283">
              <a:lnSpc>
                <a:spcPct val="80000"/>
              </a:lnSpc>
              <a:spcBef>
                <a:spcPts val="0"/>
              </a:spcBef>
              <a:buSzTx/>
              <a:buNone/>
              <a:defRPr sz="1800"/>
            </a:pPr>
            <a:r>
              <a:rPr lang="en-US" sz="4000" dirty="0">
                <a:latin typeface="Helvetica"/>
                <a:cs typeface="Helvetica"/>
              </a:rPr>
              <a:t>		</a:t>
            </a:r>
            <a:r>
              <a:rPr sz="4000" dirty="0">
                <a:latin typeface="Helvetica"/>
                <a:cs typeface="Helvetica"/>
              </a:rPr>
              <a:t>and </a:t>
            </a:r>
            <a:r>
              <a:rPr sz="4000" i="1" dirty="0">
                <a:latin typeface="Helvetica"/>
                <a:cs typeface="Helvetica"/>
              </a:rPr>
              <a:t>for </a:t>
            </a:r>
            <a:r>
              <a:rPr sz="4000" dirty="0">
                <a:latin typeface="Helvetica"/>
                <a:cs typeface="Helvetica"/>
              </a:rPr>
              <a:t>the leader(s)</a:t>
            </a:r>
            <a:r>
              <a:rPr sz="4000" i="1" dirty="0">
                <a:latin typeface="Helvetica"/>
                <a:cs typeface="Helvetica"/>
              </a:rPr>
              <a:t>.</a:t>
            </a:r>
            <a:endParaRPr sz="4000" dirty="0">
              <a:latin typeface="Helvetica"/>
              <a:cs typeface="Helvetica"/>
            </a:endParaRPr>
          </a:p>
          <a:p>
            <a:pPr marL="0" lvl="0" indent="0" algn="l" defTabSz="359283">
              <a:lnSpc>
                <a:spcPct val="80000"/>
              </a:lnSpc>
              <a:spcBef>
                <a:spcPts val="0"/>
              </a:spcBef>
              <a:buSzTx/>
              <a:buNone/>
              <a:defRPr sz="1800"/>
            </a:pPr>
            <a:endParaRPr sz="3675" dirty="0">
              <a:latin typeface="Helvetica"/>
              <a:cs typeface="Helvetica"/>
            </a:endParaRPr>
          </a:p>
          <a:p>
            <a:pPr marL="0" lvl="0" indent="0" algn="l" defTabSz="359283">
              <a:lnSpc>
                <a:spcPct val="80000"/>
              </a:lnSpc>
              <a:spcBef>
                <a:spcPts val="0"/>
              </a:spcBef>
              <a:buSzTx/>
              <a:buNone/>
              <a:defRPr sz="1800"/>
            </a:pPr>
            <a:r>
              <a:rPr sz="2775" i="1" dirty="0">
                <a:latin typeface="Helvetica"/>
                <a:cs typeface="Helvetica"/>
              </a:rP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4">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7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7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7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7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7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74">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74">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iterate>
                                    <p:tmAbs val="0"/>
                                  </p:iterate>
                                  <p:childTnLst>
                                    <p:set>
                                      <p:cBhvr>
                                        <p:cTn id="44" fill="hold"/>
                                        <p:tgtEl>
                                          <p:spTgt spid="74">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iterate>
                                    <p:tmAbs val="0"/>
                                  </p:iterate>
                                  <p:childTnLst>
                                    <p:set>
                                      <p:cBhvr>
                                        <p:cTn id="48" fill="hold"/>
                                        <p:tgtEl>
                                          <p:spTgt spid="74">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iterate>
                                    <p:tmAbs val="0"/>
                                  </p:iterate>
                                  <p:childTnLst>
                                    <p:set>
                                      <p:cBhvr>
                                        <p:cTn id="52" fill="hold"/>
                                        <p:tgtEl>
                                          <p:spTgt spid="7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182" y="1"/>
            <a:ext cx="10572043" cy="1469800"/>
          </a:xfrm>
        </p:spPr>
        <p:txBody>
          <a:bodyPr>
            <a:normAutofit/>
          </a:bodyPr>
          <a:lstStyle/>
          <a:p>
            <a:r>
              <a:rPr lang="en-US" sz="3100" b="1" i="1" dirty="0">
                <a:latin typeface="Helvetica"/>
                <a:cs typeface="Helvetica"/>
              </a:rPr>
              <a:t>To Review: </a:t>
            </a:r>
            <a:r>
              <a:rPr lang="en-US" sz="3600" b="1" i="1" dirty="0">
                <a:latin typeface="Helvetica"/>
                <a:cs typeface="Helvetica"/>
              </a:rPr>
              <a:t>The Local Church Board</a:t>
            </a:r>
            <a:r>
              <a:rPr lang="is-IS" sz="3600" b="1" i="1" dirty="0">
                <a:latin typeface="Helvetica"/>
                <a:cs typeface="Helvetica"/>
              </a:rPr>
              <a:t>...</a:t>
            </a:r>
            <a:r>
              <a:rPr lang="en-US" sz="2700" dirty="0">
                <a:latin typeface="Helvetica"/>
                <a:cs typeface="Helvetica"/>
              </a:rPr>
              <a:t/>
            </a:r>
            <a:br>
              <a:rPr lang="en-US" sz="2700" dirty="0">
                <a:latin typeface="Helvetica"/>
                <a:cs typeface="Helvetica"/>
              </a:rPr>
            </a:br>
            <a:endParaRPr lang="en-US" sz="2700" b="1" i="1" dirty="0">
              <a:latin typeface="Helvetica"/>
              <a:cs typeface="Helvetica"/>
            </a:endParaRPr>
          </a:p>
        </p:txBody>
      </p:sp>
      <p:sp>
        <p:nvSpPr>
          <p:cNvPr id="3" name="Text Placeholder 2"/>
          <p:cNvSpPr>
            <a:spLocks noGrp="1"/>
          </p:cNvSpPr>
          <p:nvPr>
            <p:ph type="body" idx="1"/>
          </p:nvPr>
        </p:nvSpPr>
        <p:spPr>
          <a:xfrm>
            <a:off x="666544" y="1160746"/>
            <a:ext cx="11430465" cy="5620552"/>
          </a:xfrm>
        </p:spPr>
        <p:txBody>
          <a:bodyPr>
            <a:noAutofit/>
          </a:bodyPr>
          <a:lstStyle/>
          <a:p>
            <a:pPr marL="0" indent="0">
              <a:spcBef>
                <a:spcPts val="0"/>
              </a:spcBef>
              <a:buNone/>
            </a:pPr>
            <a:endParaRPr lang="en-US" sz="1000" dirty="0">
              <a:latin typeface="Helvetica"/>
              <a:cs typeface="Helvetica"/>
            </a:endParaRPr>
          </a:p>
          <a:p>
            <a:pPr marL="0" lvl="0" indent="0" algn="ctr">
              <a:spcBef>
                <a:spcPts val="0"/>
              </a:spcBef>
              <a:buSzTx/>
              <a:buNone/>
              <a:defRPr sz="1800"/>
            </a:pPr>
            <a:endParaRPr lang="en-US" sz="1000" dirty="0">
              <a:solidFill>
                <a:srgbClr val="FFFFFF"/>
              </a:solidFill>
              <a:latin typeface="Helvetica"/>
              <a:cs typeface="Helvetica"/>
            </a:endParaRPr>
          </a:p>
          <a:p>
            <a:pPr marL="0" lvl="0" indent="0" algn="ctr">
              <a:spcBef>
                <a:spcPts val="0"/>
              </a:spcBef>
              <a:buSzTx/>
              <a:buNone/>
              <a:defRPr sz="1800"/>
            </a:pPr>
            <a:endParaRPr lang="en-US" sz="2000" b="1" dirty="0">
              <a:solidFill>
                <a:schemeClr val="tx1"/>
              </a:solidFill>
              <a:latin typeface="Helvetica"/>
              <a:cs typeface="Helvetica"/>
            </a:endParaRPr>
          </a:p>
          <a:p>
            <a:pPr marL="0" lvl="0" indent="0" algn="ctr">
              <a:spcBef>
                <a:spcPts val="0"/>
              </a:spcBef>
              <a:buSzTx/>
              <a:buNone/>
              <a:defRPr sz="1800"/>
            </a:pPr>
            <a:r>
              <a:rPr lang="en-US" sz="2000" b="1" dirty="0">
                <a:solidFill>
                  <a:schemeClr val="tx1"/>
                </a:solidFill>
                <a:latin typeface="Helvetica"/>
                <a:cs typeface="Helvetica"/>
              </a:rPr>
              <a:t>*</a:t>
            </a:r>
            <a:r>
              <a:rPr lang="en-US" sz="2000" b="1" i="1" dirty="0">
                <a:solidFill>
                  <a:schemeClr val="tx1"/>
                </a:solidFill>
                <a:latin typeface="Helvetica"/>
                <a:cs typeface="Helvetica"/>
              </a:rPr>
              <a:t>elected </a:t>
            </a:r>
            <a:r>
              <a:rPr lang="en-US" sz="2000" b="1" dirty="0">
                <a:solidFill>
                  <a:schemeClr val="tx1"/>
                </a:solidFill>
                <a:latin typeface="Helvetica"/>
                <a:cs typeface="Helvetica"/>
              </a:rPr>
              <a:t>from a nominating committee ballot at an</a:t>
            </a:r>
            <a:r>
              <a:rPr lang="en-US" sz="2000" b="1" i="1" dirty="0">
                <a:solidFill>
                  <a:schemeClr val="tx1"/>
                </a:solidFill>
                <a:latin typeface="Helvetica"/>
                <a:cs typeface="Helvetica"/>
              </a:rPr>
              <a:t> annual </a:t>
            </a:r>
            <a:r>
              <a:rPr lang="en-US" sz="2000" b="1" dirty="0">
                <a:solidFill>
                  <a:schemeClr val="tx1"/>
                </a:solidFill>
                <a:latin typeface="Helvetica"/>
                <a:cs typeface="Helvetica"/>
              </a:rPr>
              <a:t>meeting </a:t>
            </a:r>
          </a:p>
          <a:p>
            <a:pPr marL="0" lvl="0" indent="0" algn="ctr">
              <a:spcBef>
                <a:spcPts val="0"/>
              </a:spcBef>
              <a:buSzTx/>
              <a:buNone/>
              <a:defRPr sz="1800"/>
            </a:pPr>
            <a:r>
              <a:rPr lang="en-US" sz="2000" b="1" dirty="0">
                <a:solidFill>
                  <a:schemeClr val="tx1"/>
                </a:solidFill>
                <a:latin typeface="Helvetica"/>
                <a:cs typeface="Helvetica"/>
              </a:rPr>
              <a:t>of the church </a:t>
            </a:r>
            <a:r>
              <a:rPr lang="en-US" sz="2000" b="1" i="1" dirty="0">
                <a:solidFill>
                  <a:schemeClr val="tx1"/>
                </a:solidFill>
                <a:latin typeface="Helvetica"/>
                <a:cs typeface="Helvetica"/>
              </a:rPr>
              <a:t>membership</a:t>
            </a:r>
            <a:r>
              <a:rPr lang="en-US" sz="2000" b="1" dirty="0">
                <a:solidFill>
                  <a:schemeClr val="tx1"/>
                </a:solidFill>
                <a:latin typeface="Helvetica"/>
                <a:cs typeface="Helvetica"/>
              </a:rPr>
              <a:t>,</a:t>
            </a:r>
          </a:p>
          <a:p>
            <a:pPr marL="0" lvl="0" indent="0" algn="ctr">
              <a:spcBef>
                <a:spcPts val="0"/>
              </a:spcBef>
              <a:buSzTx/>
              <a:buNone/>
              <a:defRPr sz="1800"/>
            </a:pPr>
            <a:r>
              <a:rPr lang="en-US" sz="2000" b="1" dirty="0">
                <a:solidFill>
                  <a:schemeClr val="tx1"/>
                </a:solidFill>
                <a:latin typeface="Helvetica"/>
                <a:cs typeface="Helvetica"/>
              </a:rPr>
              <a:t>*no more than 25 members (including the pastor, NMI, NYI and SDMI elected leaders),</a:t>
            </a:r>
          </a:p>
          <a:p>
            <a:pPr marL="0" lvl="0" indent="0" algn="ctr">
              <a:spcBef>
                <a:spcPts val="0"/>
              </a:spcBef>
              <a:buSzTx/>
              <a:buNone/>
              <a:defRPr sz="1800"/>
            </a:pPr>
            <a:r>
              <a:rPr lang="en-US" sz="2000" b="1" dirty="0">
                <a:solidFill>
                  <a:schemeClr val="tx1"/>
                </a:solidFill>
                <a:latin typeface="Helvetica"/>
                <a:cs typeface="Helvetica"/>
              </a:rPr>
              <a:t>*who are spiritually mature, and</a:t>
            </a:r>
          </a:p>
          <a:p>
            <a:pPr marL="0" lvl="0" indent="0" algn="ctr">
              <a:spcBef>
                <a:spcPts val="0"/>
              </a:spcBef>
              <a:buSzTx/>
              <a:buNone/>
              <a:defRPr sz="1800"/>
            </a:pPr>
            <a:r>
              <a:rPr lang="en-US" sz="2000" b="1" dirty="0">
                <a:solidFill>
                  <a:schemeClr val="tx1"/>
                </a:solidFill>
                <a:latin typeface="Helvetica"/>
                <a:cs typeface="Helvetica"/>
              </a:rPr>
              <a:t>*who are engaged in the mission and ministry of the local church.</a:t>
            </a:r>
          </a:p>
          <a:p>
            <a:pPr marL="0" lvl="0" indent="0" algn="ctr">
              <a:spcBef>
                <a:spcPts val="0"/>
              </a:spcBef>
              <a:buSzTx/>
              <a:buNone/>
              <a:defRPr sz="1800"/>
            </a:pPr>
            <a:r>
              <a:rPr lang="en-US" sz="1800" b="1" dirty="0">
                <a:solidFill>
                  <a:schemeClr val="tx1"/>
                </a:solidFill>
                <a:latin typeface="Helvetica"/>
                <a:cs typeface="Helvetica"/>
              </a:rPr>
              <a:t>(See also </a:t>
            </a:r>
            <a:r>
              <a:rPr lang="en-US" sz="1800" b="1" i="1" dirty="0">
                <a:solidFill>
                  <a:schemeClr val="tx1"/>
                </a:solidFill>
                <a:latin typeface="Helvetica"/>
                <a:cs typeface="Helvetica"/>
              </a:rPr>
              <a:t>Manual</a:t>
            </a:r>
            <a:r>
              <a:rPr lang="en-US" sz="1800" b="1" dirty="0">
                <a:solidFill>
                  <a:schemeClr val="tx1"/>
                </a:solidFill>
                <a:latin typeface="Helvetica"/>
                <a:cs typeface="Helvetica"/>
              </a:rPr>
              <a:t> paragraphs 107 </a:t>
            </a:r>
            <a:r>
              <a:rPr lang="mr-IN" sz="1800" b="1" dirty="0">
                <a:solidFill>
                  <a:schemeClr val="tx1"/>
                </a:solidFill>
                <a:latin typeface="Helvetica"/>
                <a:cs typeface="Helvetica"/>
              </a:rPr>
              <a:t>–</a:t>
            </a:r>
            <a:r>
              <a:rPr lang="en-US" sz="1800" b="1" dirty="0">
                <a:solidFill>
                  <a:schemeClr val="tx1"/>
                </a:solidFill>
                <a:latin typeface="Helvetica"/>
                <a:cs typeface="Helvetica"/>
              </a:rPr>
              <a:t> 160 for additional details)</a:t>
            </a:r>
          </a:p>
          <a:p>
            <a:pPr marL="0" indent="0">
              <a:spcBef>
                <a:spcPts val="0"/>
              </a:spcBef>
              <a:buNone/>
            </a:pPr>
            <a:endParaRPr lang="en-US" sz="1000" dirty="0">
              <a:latin typeface="Helvetica"/>
              <a:cs typeface="Helvetica"/>
            </a:endParaRPr>
          </a:p>
          <a:p>
            <a:pPr marL="448056" lvl="1" indent="0">
              <a:spcBef>
                <a:spcPts val="0"/>
              </a:spcBef>
              <a:buNone/>
            </a:pPr>
            <a:endParaRPr lang="en-US" sz="1800" b="1" dirty="0">
              <a:latin typeface="Helvetica"/>
              <a:cs typeface="Helvetica"/>
            </a:endParaRPr>
          </a:p>
          <a:p>
            <a:pPr marL="448056" lvl="1" indent="0">
              <a:spcBef>
                <a:spcPts val="0"/>
              </a:spcBef>
              <a:buNone/>
            </a:pPr>
            <a:r>
              <a:rPr lang="en-US" sz="1800" dirty="0">
                <a:latin typeface="Helvetica"/>
                <a:cs typeface="Helvetica"/>
              </a:rPr>
              <a:t>They may be elected as </a:t>
            </a:r>
            <a:r>
              <a:rPr lang="en-US" sz="1800" b="1" dirty="0">
                <a:latin typeface="Helvetica"/>
                <a:cs typeface="Helvetica"/>
              </a:rPr>
              <a:t>Trustees, </a:t>
            </a:r>
            <a:r>
              <a:rPr lang="en-US" sz="1800" dirty="0">
                <a:latin typeface="Helvetica"/>
                <a:cs typeface="Helvetica"/>
              </a:rPr>
              <a:t>for </a:t>
            </a:r>
            <a:r>
              <a:rPr lang="en-US" sz="1800" i="1" dirty="0">
                <a:latin typeface="Helvetica"/>
                <a:cs typeface="Helvetica"/>
              </a:rPr>
              <a:t>responsible for property and fundraising; as</a:t>
            </a:r>
            <a:r>
              <a:rPr lang="en-US" sz="1800" b="1" dirty="0">
                <a:latin typeface="Helvetica"/>
                <a:cs typeface="Helvetica"/>
              </a:rPr>
              <a:t> Stewards </a:t>
            </a:r>
            <a:r>
              <a:rPr lang="en-US" sz="1800" dirty="0">
                <a:latin typeface="Helvetica"/>
                <a:cs typeface="Helvetica"/>
              </a:rPr>
              <a:t>for</a:t>
            </a:r>
            <a:r>
              <a:rPr lang="en-US" sz="1800" b="1" dirty="0">
                <a:latin typeface="Helvetica"/>
                <a:cs typeface="Helvetica"/>
              </a:rPr>
              <a:t> </a:t>
            </a:r>
            <a:r>
              <a:rPr lang="en-US" sz="1800" dirty="0">
                <a:latin typeface="Helvetica"/>
                <a:cs typeface="Helvetica"/>
              </a:rPr>
              <a:t>responsible for church growth, evangelism; and as the </a:t>
            </a:r>
            <a:r>
              <a:rPr lang="en-US" sz="1800" b="1" dirty="0">
                <a:latin typeface="Helvetica"/>
                <a:cs typeface="Helvetica"/>
              </a:rPr>
              <a:t>Education Committee</a:t>
            </a:r>
            <a:r>
              <a:rPr lang="en-US" sz="1800" dirty="0">
                <a:latin typeface="Helvetica"/>
                <a:cs typeface="Helvetica"/>
              </a:rPr>
              <a:t> for Discipleship Training.</a:t>
            </a:r>
            <a:endParaRPr lang="en-US" sz="1800" i="1" dirty="0">
              <a:latin typeface="Helvetica"/>
              <a:cs typeface="Helvetica"/>
            </a:endParaRPr>
          </a:p>
          <a:p>
            <a:pPr marL="444500" lvl="1" indent="0">
              <a:buNone/>
            </a:pPr>
            <a:r>
              <a:rPr lang="en-US" sz="1800" b="1" i="1" dirty="0"/>
              <a:t>Or, the Church Board may also be elected by the church membership as the Official Board, then  organized into committees of the Board at the first meeting of the Board, for the purpose of:</a:t>
            </a:r>
          </a:p>
          <a:p>
            <a:pPr marL="444500" lvl="1" indent="0">
              <a:buNone/>
            </a:pPr>
            <a:endParaRPr lang="en-US" sz="1800" b="1" i="1" dirty="0"/>
          </a:p>
          <a:p>
            <a:pPr marL="0" lvl="0" indent="0" algn="ctr">
              <a:spcBef>
                <a:spcPts val="0"/>
              </a:spcBef>
              <a:buSzTx/>
              <a:buNone/>
              <a:defRPr sz="1800"/>
            </a:pPr>
            <a:r>
              <a:rPr lang="en-US" sz="2000" dirty="0">
                <a:solidFill>
                  <a:schemeClr val="tx1"/>
                </a:solidFill>
                <a:latin typeface="Helvetica"/>
                <a:cs typeface="Helvetica"/>
              </a:rPr>
              <a:t>*</a:t>
            </a:r>
            <a:r>
              <a:rPr lang="en-US" sz="2000" b="1" dirty="0">
                <a:solidFill>
                  <a:schemeClr val="tx1"/>
                </a:solidFill>
                <a:latin typeface="Helvetica"/>
                <a:cs typeface="Helvetica"/>
              </a:rPr>
              <a:t>DEVELOPING MISSION AND MINISTRY STRATEGY,</a:t>
            </a:r>
          </a:p>
          <a:p>
            <a:pPr marL="0" lvl="0" indent="0" algn="ctr">
              <a:spcBef>
                <a:spcPts val="0"/>
              </a:spcBef>
              <a:buSzTx/>
              <a:buNone/>
              <a:defRPr sz="1800"/>
            </a:pPr>
            <a:r>
              <a:rPr lang="en-US" sz="2000" b="1" dirty="0">
                <a:solidFill>
                  <a:schemeClr val="tx1"/>
                </a:solidFill>
                <a:latin typeface="Helvetica"/>
                <a:cs typeface="Helvetica"/>
              </a:rPr>
              <a:t>*INSURING INTEGRITY IN  BUSINESS AND LEGAL ISSUES,</a:t>
            </a:r>
          </a:p>
          <a:p>
            <a:pPr marL="0" lvl="0" indent="0" algn="ctr">
              <a:spcBef>
                <a:spcPts val="0"/>
              </a:spcBef>
              <a:buSzTx/>
              <a:buNone/>
              <a:defRPr sz="1800"/>
            </a:pPr>
            <a:r>
              <a:rPr lang="en-US" sz="2000" b="1" dirty="0">
                <a:solidFill>
                  <a:schemeClr val="tx1"/>
                </a:solidFill>
                <a:latin typeface="Helvetica"/>
                <a:cs typeface="Helvetica"/>
              </a:rPr>
              <a:t>*SHAPING POLICIES AND PROGRAMS FOR THE CHURCH,</a:t>
            </a:r>
          </a:p>
          <a:p>
            <a:pPr marL="0" lvl="0" indent="0" algn="ctr">
              <a:spcBef>
                <a:spcPts val="0"/>
              </a:spcBef>
              <a:buSzTx/>
              <a:buNone/>
              <a:defRPr sz="1800"/>
            </a:pPr>
            <a:r>
              <a:rPr lang="en-US" sz="2000" b="1" dirty="0">
                <a:solidFill>
                  <a:schemeClr val="tx1"/>
                </a:solidFill>
                <a:latin typeface="Helvetica"/>
                <a:cs typeface="Helvetica"/>
              </a:rPr>
              <a:t>*PRAYING FOR AND PLANNING WITH THE PASTOR.</a:t>
            </a:r>
          </a:p>
          <a:p>
            <a:pPr marL="0" lvl="0" indent="0" algn="ctr">
              <a:spcBef>
                <a:spcPts val="0"/>
              </a:spcBef>
              <a:buSzTx/>
              <a:buNone/>
              <a:defRPr sz="1800"/>
            </a:pPr>
            <a:endParaRPr lang="en-US" sz="2000" dirty="0">
              <a:solidFill>
                <a:schemeClr val="tx1"/>
              </a:solidFill>
              <a:latin typeface="+mn-lt"/>
              <a:cs typeface="Helvetica"/>
            </a:endParaRPr>
          </a:p>
          <a:p>
            <a:pPr marL="0" lvl="0" indent="0" algn="ctr">
              <a:spcBef>
                <a:spcPts val="0"/>
              </a:spcBef>
              <a:buSzTx/>
              <a:buNone/>
              <a:defRPr sz="1800"/>
            </a:pPr>
            <a:r>
              <a:rPr lang="en-US" sz="2000" b="1" i="1" dirty="0">
                <a:latin typeface="+mn-lt"/>
              </a:rPr>
              <a:t>Alternative board and committee structure may be used by a local church board in organizing itself for ministry and </a:t>
            </a:r>
            <a:r>
              <a:rPr lang="en-US" sz="2000" b="1" i="1" dirty="0" err="1">
                <a:latin typeface="+mn-lt"/>
              </a:rPr>
              <a:t>missional</a:t>
            </a:r>
            <a:r>
              <a:rPr lang="en-US" sz="2000" b="1" i="1" dirty="0">
                <a:latin typeface="+mn-lt"/>
              </a:rPr>
              <a:t> action….” </a:t>
            </a:r>
            <a:r>
              <a:rPr lang="en-US" sz="2000" b="1" dirty="0"/>
              <a:t>See</a:t>
            </a:r>
            <a:r>
              <a:rPr lang="en-US" sz="2000" b="1" i="1" dirty="0"/>
              <a:t> Manual </a:t>
            </a:r>
            <a:r>
              <a:rPr lang="en-US" sz="2000" b="1" i="1" dirty="0" err="1"/>
              <a:t>para</a:t>
            </a:r>
            <a:r>
              <a:rPr lang="en-US" sz="2000" b="1" i="1" dirty="0"/>
              <a:t>. 111.12</a:t>
            </a:r>
            <a:endParaRPr lang="en-US" sz="2000" b="1" i="1" dirty="0">
              <a:latin typeface="Helvetica"/>
              <a:cs typeface="Helvetica"/>
            </a:endParaRPr>
          </a:p>
        </p:txBody>
      </p:sp>
    </p:spTree>
    <p:extLst>
      <p:ext uri="{BB962C8B-B14F-4D97-AF65-F5344CB8AC3E}">
        <p14:creationId xmlns:p14="http://schemas.microsoft.com/office/powerpoint/2010/main" val="329640370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body" idx="1"/>
          </p:nvPr>
        </p:nvSpPr>
        <p:spPr>
          <a:xfrm>
            <a:off x="645845" y="377779"/>
            <a:ext cx="11524813" cy="7649755"/>
          </a:xfrm>
          <a:prstGeom prst="rect">
            <a:avLst/>
          </a:prstGeom>
        </p:spPr>
        <p:txBody>
          <a:bodyPr/>
          <a:lstStyle/>
          <a:p>
            <a:pPr marL="0" lvl="0" indent="0" algn="ctr">
              <a:spcBef>
                <a:spcPts val="0"/>
              </a:spcBef>
              <a:buSzTx/>
              <a:buNone/>
              <a:defRPr sz="1800"/>
            </a:pPr>
            <a:r>
              <a:rPr sz="6700" b="1">
                <a:latin typeface="Helvetica"/>
                <a:ea typeface="+mn-ea"/>
                <a:cs typeface="Helvetica"/>
                <a:sym typeface="Helvetica"/>
              </a:rPr>
              <a:t>Four modes of thinking: </a:t>
            </a:r>
          </a:p>
          <a:p>
            <a:pPr marL="0" lvl="0" indent="0" algn="ctr">
              <a:spcBef>
                <a:spcPts val="0"/>
              </a:spcBef>
              <a:buSzTx/>
              <a:buNone/>
              <a:defRPr sz="1800"/>
            </a:pPr>
            <a:r>
              <a:rPr sz="8000">
                <a:latin typeface="Helvetica"/>
                <a:cs typeface="Helvetica"/>
              </a:rPr>
              <a:t>FIDUCIARY                  </a:t>
            </a:r>
          </a:p>
          <a:p>
            <a:pPr marL="0" lvl="0" indent="0" algn="ctr">
              <a:spcBef>
                <a:spcPts val="0"/>
              </a:spcBef>
              <a:buSzTx/>
              <a:buNone/>
              <a:defRPr sz="1800"/>
            </a:pPr>
            <a:r>
              <a:rPr sz="8000">
                <a:latin typeface="Helvetica"/>
                <a:cs typeface="Helvetica"/>
              </a:rPr>
              <a:t>STRATEGIC</a:t>
            </a:r>
          </a:p>
          <a:p>
            <a:pPr marL="0" lvl="0" indent="0" algn="ctr">
              <a:spcBef>
                <a:spcPts val="0"/>
              </a:spcBef>
              <a:buSzTx/>
              <a:buNone/>
              <a:defRPr sz="1800"/>
            </a:pPr>
            <a:r>
              <a:rPr sz="8000">
                <a:latin typeface="Helvetica"/>
                <a:cs typeface="Helvetica"/>
              </a:rPr>
              <a:t>REPRESENTATIVE</a:t>
            </a:r>
          </a:p>
          <a:p>
            <a:pPr marL="0" lvl="0" indent="0" algn="ctr">
              <a:spcBef>
                <a:spcPts val="0"/>
              </a:spcBef>
              <a:buSzTx/>
              <a:buNone/>
              <a:defRPr sz="1800"/>
            </a:pPr>
            <a:r>
              <a:rPr sz="8000">
                <a:latin typeface="Helvetica"/>
                <a:cs typeface="Helvetica"/>
              </a:rPr>
              <a:t>REFRAMING</a:t>
            </a:r>
          </a:p>
          <a:p>
            <a:pPr marL="0" lvl="0" indent="0" algn="ctr">
              <a:spcBef>
                <a:spcPts val="0"/>
              </a:spcBef>
              <a:buSzTx/>
              <a:buNone/>
              <a:defRPr sz="1800"/>
            </a:pPr>
            <a:r>
              <a:rPr sz="3400">
                <a:latin typeface="Helvetica"/>
                <a:cs typeface="Helvetica"/>
              </a:rPr>
              <a:t>Think of these modes of thinking as a continuous circle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6">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7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7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7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7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99C69-8249-464C-A1F0-444CD2A7B2EA}"/>
              </a:ext>
            </a:extLst>
          </p:cNvPr>
          <p:cNvSpPr>
            <a:spLocks noGrp="1"/>
          </p:cNvSpPr>
          <p:nvPr>
            <p:ph type="title"/>
          </p:nvPr>
        </p:nvSpPr>
        <p:spPr/>
        <p:txBody>
          <a:bodyPr/>
          <a:lstStyle/>
          <a:p>
            <a:r>
              <a:rPr lang="en-US" b="1" i="1" dirty="0"/>
              <a:t>FIDUCIARY MODE</a:t>
            </a:r>
          </a:p>
        </p:txBody>
      </p:sp>
      <p:sp>
        <p:nvSpPr>
          <p:cNvPr id="3" name="Text Placeholder 2">
            <a:extLst>
              <a:ext uri="{FF2B5EF4-FFF2-40B4-BE49-F238E27FC236}">
                <a16:creationId xmlns:a16="http://schemas.microsoft.com/office/drawing/2014/main" id="{C0AA638D-85CF-AE40-B273-F9B70B3D32D7}"/>
              </a:ext>
            </a:extLst>
          </p:cNvPr>
          <p:cNvSpPr>
            <a:spLocks noGrp="1"/>
          </p:cNvSpPr>
          <p:nvPr>
            <p:ph type="body" idx="1"/>
          </p:nvPr>
        </p:nvSpPr>
        <p:spPr>
          <a:xfrm>
            <a:off x="662516" y="2197100"/>
            <a:ext cx="11679767" cy="6286500"/>
          </a:xfrm>
        </p:spPr>
        <p:txBody>
          <a:bodyPr/>
          <a:lstStyle/>
          <a:p>
            <a:pPr marL="0" indent="0" algn="ctr">
              <a:buNone/>
            </a:pPr>
            <a:r>
              <a:rPr lang="en-US" dirty="0"/>
              <a:t>	</a:t>
            </a:r>
            <a:r>
              <a:rPr lang="en-US" b="1" dirty="0"/>
              <a:t>Ensure legal and financial integrity</a:t>
            </a:r>
          </a:p>
          <a:p>
            <a:pPr marL="0" indent="0" algn="ctr">
              <a:buNone/>
            </a:pPr>
            <a:r>
              <a:rPr lang="en-US" dirty="0"/>
              <a:t>	</a:t>
            </a:r>
            <a:r>
              <a:rPr lang="en-US" b="1" dirty="0"/>
              <a:t>Steward of tangible assets</a:t>
            </a:r>
          </a:p>
          <a:p>
            <a:pPr marL="0" indent="0" algn="ctr">
              <a:buNone/>
            </a:pPr>
            <a:r>
              <a:rPr lang="en-US" dirty="0"/>
              <a:t>	</a:t>
            </a:r>
            <a:r>
              <a:rPr lang="en-US" b="1" dirty="0"/>
              <a:t>Approve and deploy resources missionally and wisely</a:t>
            </a:r>
          </a:p>
          <a:p>
            <a:pPr marL="0" indent="0" algn="ctr">
              <a:buNone/>
            </a:pPr>
            <a:r>
              <a:rPr lang="en-US" dirty="0"/>
              <a:t>	       </a:t>
            </a:r>
            <a:r>
              <a:rPr lang="en-US" b="1" dirty="0"/>
              <a:t>Steward of long-term health and mission     		 accomplishment of the church</a:t>
            </a:r>
          </a:p>
          <a:p>
            <a:pPr marL="0" indent="0">
              <a:buNone/>
            </a:pPr>
            <a:endParaRPr lang="en-US" dirty="0"/>
          </a:p>
        </p:txBody>
      </p:sp>
    </p:spTree>
    <p:extLst>
      <p:ext uri="{BB962C8B-B14F-4D97-AF65-F5344CB8AC3E}">
        <p14:creationId xmlns:p14="http://schemas.microsoft.com/office/powerpoint/2010/main" val="218530811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90E6-253F-9D4C-ABD6-02A83493AEBF}"/>
              </a:ext>
            </a:extLst>
          </p:cNvPr>
          <p:cNvSpPr>
            <a:spLocks noGrp="1"/>
          </p:cNvSpPr>
          <p:nvPr>
            <p:ph type="title"/>
          </p:nvPr>
        </p:nvSpPr>
        <p:spPr/>
        <p:txBody>
          <a:bodyPr/>
          <a:lstStyle/>
          <a:p>
            <a:r>
              <a:rPr lang="en-US" b="1" i="1" dirty="0"/>
              <a:t>STRATEGIC MODE</a:t>
            </a:r>
          </a:p>
        </p:txBody>
      </p:sp>
      <p:sp>
        <p:nvSpPr>
          <p:cNvPr id="3" name="Text Placeholder 2">
            <a:extLst>
              <a:ext uri="{FF2B5EF4-FFF2-40B4-BE49-F238E27FC236}">
                <a16:creationId xmlns:a16="http://schemas.microsoft.com/office/drawing/2014/main" id="{506ED5FD-54A7-9644-81F2-D1A92D5CFEA1}"/>
              </a:ext>
            </a:extLst>
          </p:cNvPr>
          <p:cNvSpPr>
            <a:spLocks noGrp="1"/>
          </p:cNvSpPr>
          <p:nvPr>
            <p:ph type="body" idx="1"/>
          </p:nvPr>
        </p:nvSpPr>
        <p:spPr>
          <a:xfrm>
            <a:off x="1189566" y="1733550"/>
            <a:ext cx="11099800" cy="6286500"/>
          </a:xfrm>
        </p:spPr>
        <p:txBody>
          <a:bodyPr/>
          <a:lstStyle/>
          <a:p>
            <a:pPr marL="0" indent="0" algn="ctr">
              <a:buNone/>
            </a:pPr>
            <a:r>
              <a:rPr lang="en-US" b="1" dirty="0"/>
              <a:t>Planning partner with the pastor/leader</a:t>
            </a:r>
          </a:p>
          <a:p>
            <a:pPr marL="0" indent="0" algn="ctr">
              <a:buNone/>
            </a:pPr>
            <a:r>
              <a:rPr lang="en-US" b="1" dirty="0"/>
              <a:t>Proactive and intentional in strategic planning for mission and vision fulfillment</a:t>
            </a:r>
          </a:p>
          <a:p>
            <a:pPr marL="0" indent="0" algn="ctr">
              <a:buNone/>
            </a:pPr>
            <a:r>
              <a:rPr lang="en-US" b="1" dirty="0"/>
              <a:t>Reviews the strategic plan in light of the mission and vision of the church</a:t>
            </a:r>
          </a:p>
          <a:p>
            <a:pPr marL="0" indent="0" algn="ctr">
              <a:buNone/>
            </a:pPr>
            <a:r>
              <a:rPr lang="en-US" b="1" dirty="0"/>
              <a:t>Ensures that a strategic plan is in place</a:t>
            </a:r>
          </a:p>
        </p:txBody>
      </p:sp>
    </p:spTree>
    <p:extLst>
      <p:ext uri="{BB962C8B-B14F-4D97-AF65-F5344CB8AC3E}">
        <p14:creationId xmlns:p14="http://schemas.microsoft.com/office/powerpoint/2010/main" val="421001367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58F0-C185-CD49-BF72-19C3A623CD09}"/>
              </a:ext>
            </a:extLst>
          </p:cNvPr>
          <p:cNvSpPr>
            <a:spLocks noGrp="1"/>
          </p:cNvSpPr>
          <p:nvPr>
            <p:ph type="title"/>
          </p:nvPr>
        </p:nvSpPr>
        <p:spPr>
          <a:xfrm>
            <a:off x="270933" y="0"/>
            <a:ext cx="12124267" cy="2159000"/>
          </a:xfrm>
        </p:spPr>
        <p:txBody>
          <a:bodyPr/>
          <a:lstStyle/>
          <a:p>
            <a:r>
              <a:rPr lang="en-US" b="1" i="1" dirty="0"/>
              <a:t>REPRESENTATIVE MODE</a:t>
            </a:r>
          </a:p>
        </p:txBody>
      </p:sp>
      <p:sp>
        <p:nvSpPr>
          <p:cNvPr id="3" name="Text Placeholder 2">
            <a:extLst>
              <a:ext uri="{FF2B5EF4-FFF2-40B4-BE49-F238E27FC236}">
                <a16:creationId xmlns:a16="http://schemas.microsoft.com/office/drawing/2014/main" id="{EE0ED66E-C6CF-E441-BCAB-479D4D7A4534}"/>
              </a:ext>
            </a:extLst>
          </p:cNvPr>
          <p:cNvSpPr>
            <a:spLocks noGrp="1"/>
          </p:cNvSpPr>
          <p:nvPr>
            <p:ph type="body" idx="1"/>
          </p:nvPr>
        </p:nvSpPr>
        <p:spPr>
          <a:xfrm>
            <a:off x="728133" y="1858433"/>
            <a:ext cx="11667067" cy="6286500"/>
          </a:xfrm>
        </p:spPr>
        <p:txBody>
          <a:bodyPr>
            <a:normAutofit lnSpcReduction="10000"/>
          </a:bodyPr>
          <a:lstStyle/>
          <a:p>
            <a:pPr marL="0" indent="0" algn="ctr">
              <a:buNone/>
            </a:pPr>
            <a:r>
              <a:rPr lang="en-US" b="1" dirty="0"/>
              <a:t>Comments are rooted in the church’s values, 	traditions, and beliefs</a:t>
            </a:r>
          </a:p>
          <a:p>
            <a:pPr marL="0" indent="0" algn="ctr">
              <a:buNone/>
            </a:pPr>
            <a:r>
              <a:rPr lang="en-US" b="1" dirty="0"/>
              <a:t>Questions are framed taking into account the heritage 	of the church</a:t>
            </a:r>
          </a:p>
          <a:p>
            <a:pPr marL="0" indent="0" algn="ctr">
              <a:buNone/>
            </a:pPr>
            <a:r>
              <a:rPr lang="en-US" b="1" dirty="0"/>
              <a:t>Concerns are expressed in terms of the consistency 	with the denominational policy and doctrines</a:t>
            </a:r>
          </a:p>
          <a:p>
            <a:pPr marL="0" indent="0" algn="ctr">
              <a:buNone/>
            </a:pPr>
            <a:r>
              <a:rPr lang="en-US" b="1" dirty="0"/>
              <a:t>Policies are developed and priorities are established 	consistent with the church’s mission, vision, and 	values</a:t>
            </a:r>
          </a:p>
        </p:txBody>
      </p:sp>
    </p:spTree>
    <p:extLst>
      <p:ext uri="{BB962C8B-B14F-4D97-AF65-F5344CB8AC3E}">
        <p14:creationId xmlns:p14="http://schemas.microsoft.com/office/powerpoint/2010/main" val="368731969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ED7F0-5791-054D-9F45-8A4BC66A5189}"/>
              </a:ext>
            </a:extLst>
          </p:cNvPr>
          <p:cNvSpPr>
            <a:spLocks noGrp="1"/>
          </p:cNvSpPr>
          <p:nvPr>
            <p:ph type="title"/>
          </p:nvPr>
        </p:nvSpPr>
        <p:spPr>
          <a:xfrm>
            <a:off x="952500" y="156633"/>
            <a:ext cx="11099800" cy="2159000"/>
          </a:xfrm>
        </p:spPr>
        <p:txBody>
          <a:bodyPr/>
          <a:lstStyle/>
          <a:p>
            <a:r>
              <a:rPr lang="en-US" b="1" i="1" dirty="0"/>
              <a:t>REFRAMING MODE</a:t>
            </a:r>
          </a:p>
        </p:txBody>
      </p:sp>
      <p:sp>
        <p:nvSpPr>
          <p:cNvPr id="3" name="Text Placeholder 2">
            <a:extLst>
              <a:ext uri="{FF2B5EF4-FFF2-40B4-BE49-F238E27FC236}">
                <a16:creationId xmlns:a16="http://schemas.microsoft.com/office/drawing/2014/main" id="{EAF95BB0-C84F-D04C-9197-F68D454CE6C0}"/>
              </a:ext>
            </a:extLst>
          </p:cNvPr>
          <p:cNvSpPr>
            <a:spLocks noGrp="1"/>
          </p:cNvSpPr>
          <p:nvPr>
            <p:ph type="body" idx="1"/>
          </p:nvPr>
        </p:nvSpPr>
        <p:spPr>
          <a:xfrm>
            <a:off x="833967" y="2315633"/>
            <a:ext cx="11099800" cy="6286500"/>
          </a:xfrm>
        </p:spPr>
        <p:txBody>
          <a:bodyPr/>
          <a:lstStyle/>
          <a:p>
            <a:pPr marL="0" indent="0" algn="ctr">
              <a:buNone/>
            </a:pPr>
            <a:r>
              <a:rPr lang="en-US" dirty="0"/>
              <a:t>	</a:t>
            </a:r>
            <a:r>
              <a:rPr lang="en-US" b="1" dirty="0"/>
              <a:t>“Sees” the real question and the big picture </a:t>
            </a:r>
          </a:p>
          <a:p>
            <a:pPr marL="0" indent="0" algn="ctr">
              <a:buNone/>
            </a:pPr>
            <a:r>
              <a:rPr lang="en-US" b="1" dirty="0"/>
              <a:t>	“Re-envisions” the situation </a:t>
            </a:r>
          </a:p>
          <a:p>
            <a:pPr marL="0" indent="0" algn="ctr">
              <a:buNone/>
            </a:pPr>
            <a:r>
              <a:rPr lang="en-US" b="1" dirty="0"/>
              <a:t>Articulates implications for the future</a:t>
            </a:r>
          </a:p>
          <a:p>
            <a:pPr marL="0" indent="0" algn="ctr">
              <a:buNone/>
            </a:pPr>
            <a:r>
              <a:rPr lang="en-US" b="1" dirty="0"/>
              <a:t>	Serves as “problem-solver”</a:t>
            </a:r>
          </a:p>
          <a:p>
            <a:pPr marL="0" indent="0" algn="ctr">
              <a:buNone/>
            </a:pPr>
            <a:r>
              <a:rPr lang="en-US" b="1" dirty="0"/>
              <a:t>	“Connects the dots”</a:t>
            </a:r>
          </a:p>
          <a:p>
            <a:pPr marL="0" indent="0">
              <a:buNone/>
            </a:pPr>
            <a:r>
              <a:rPr lang="en-US" dirty="0"/>
              <a:t>	</a:t>
            </a:r>
          </a:p>
        </p:txBody>
      </p:sp>
    </p:spTree>
    <p:extLst>
      <p:ext uri="{BB962C8B-B14F-4D97-AF65-F5344CB8AC3E}">
        <p14:creationId xmlns:p14="http://schemas.microsoft.com/office/powerpoint/2010/main" val="300042386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44500"/>
            <a:ext cx="11099800" cy="1342778"/>
          </a:xfrm>
        </p:spPr>
        <p:txBody>
          <a:bodyPr>
            <a:normAutofit/>
          </a:bodyPr>
          <a:lstStyle/>
          <a:p>
            <a:pPr lvl="4"/>
            <a:r>
              <a:rPr lang="en-US" sz="4400" b="1" dirty="0">
                <a:uFill>
                  <a:solidFill/>
                </a:uFill>
                <a:latin typeface="Helvetica"/>
                <a:cs typeface="Helvetica"/>
                <a:sym typeface="Helvetica"/>
              </a:rPr>
              <a:t>Four Modes of Thinking </a:t>
            </a:r>
            <a:br>
              <a:rPr lang="en-US" sz="4400" b="1" dirty="0">
                <a:uFill>
                  <a:solidFill/>
                </a:uFill>
                <a:latin typeface="Helvetica"/>
                <a:cs typeface="Helvetica"/>
                <a:sym typeface="Helvetica"/>
              </a:rPr>
            </a:br>
            <a:r>
              <a:rPr lang="en-US" sz="4400" b="1" dirty="0">
                <a:uFill>
                  <a:solidFill/>
                </a:uFill>
                <a:latin typeface="Helvetica"/>
                <a:cs typeface="Helvetica"/>
                <a:sym typeface="Helvetica"/>
              </a:rPr>
              <a:t>about Governance</a:t>
            </a:r>
            <a:endParaRPr lang="en-US" sz="6600" dirty="0"/>
          </a:p>
        </p:txBody>
      </p:sp>
      <p:pic>
        <p:nvPicPr>
          <p:cNvPr id="4" name="4modesthinking-slide.png"/>
          <p:cNvPicPr/>
          <p:nvPr/>
        </p:nvPicPr>
        <p:blipFill>
          <a:blip r:embed="rId2"/>
          <a:stretch>
            <a:fillRect/>
          </a:stretch>
        </p:blipFill>
        <p:spPr>
          <a:xfrm>
            <a:off x="1587563" y="2014724"/>
            <a:ext cx="9842901" cy="6034929"/>
          </a:xfrm>
          <a:prstGeom prst="rect">
            <a:avLst/>
          </a:prstGeom>
          <a:ln w="25400">
            <a:miter lim="400000"/>
          </a:ln>
          <a:effectLst>
            <a:outerShdw blurRad="190500" dir="5400000" rotWithShape="0">
              <a:srgbClr val="000000"/>
            </a:outerShdw>
          </a:effectLst>
        </p:spPr>
      </p:pic>
    </p:spTree>
    <p:extLst>
      <p:ext uri="{BB962C8B-B14F-4D97-AF65-F5344CB8AC3E}">
        <p14:creationId xmlns:p14="http://schemas.microsoft.com/office/powerpoint/2010/main" val="401909987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11.png"/>
          <p:cNvPicPr/>
          <p:nvPr/>
        </p:nvPicPr>
        <p:blipFill>
          <a:blip r:embed="rId2"/>
          <a:stretch>
            <a:fillRect/>
          </a:stretch>
        </p:blipFill>
        <p:spPr>
          <a:xfrm rot="367772">
            <a:off x="1846551" y="676469"/>
            <a:ext cx="9601319" cy="6208158"/>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84" name="Shape 84"/>
          <p:cNvSpPr/>
          <p:nvPr/>
        </p:nvSpPr>
        <p:spPr>
          <a:xfrm rot="21087451">
            <a:off x="-169043" y="3973358"/>
            <a:ext cx="13402450" cy="861774"/>
          </a:xfrm>
          <a:prstGeom prst="rect">
            <a:avLst/>
          </a:prstGeom>
          <a:solidFill>
            <a:schemeClr val="accent5"/>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4000"/>
            </a:lvl1pPr>
          </a:lstStyle>
          <a:p>
            <a:pPr lvl="0">
              <a:defRPr sz="1800"/>
            </a:pPr>
            <a:r>
              <a:rPr sz="5000" cap="all" dirty="0">
                <a:solidFill>
                  <a:srgbClr val="FFFFFF"/>
                </a:solidFill>
                <a:latin typeface="Impact"/>
                <a:cs typeface="Impact"/>
              </a:rPr>
              <a:t>A Legal and Program </a:t>
            </a:r>
            <a:r>
              <a:rPr lang="en-US" sz="5000" cap="all" dirty="0">
                <a:solidFill>
                  <a:srgbClr val="FFFFFF"/>
                </a:solidFill>
                <a:latin typeface="Impact"/>
                <a:cs typeface="Impact"/>
              </a:rPr>
              <a:t>REVIEW</a:t>
            </a:r>
            <a:r>
              <a:rPr sz="5000" cap="all" dirty="0">
                <a:solidFill>
                  <a:srgbClr val="FFFFFF"/>
                </a:solidFill>
                <a:latin typeface="Impact"/>
                <a:cs typeface="Impact"/>
              </a:rPr>
              <a:t> </a:t>
            </a:r>
          </a:p>
        </p:txBody>
      </p:sp>
      <p:sp>
        <p:nvSpPr>
          <p:cNvPr id="85" name="Shape 85"/>
          <p:cNvSpPr/>
          <p:nvPr/>
        </p:nvSpPr>
        <p:spPr>
          <a:xfrm>
            <a:off x="376268" y="7177465"/>
            <a:ext cx="12428688" cy="126701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89431" lvl="0" indent="-389431" defTabSz="484886">
              <a:spcBef>
                <a:spcPts val="3400"/>
              </a:spcBef>
              <a:defRPr sz="1800"/>
            </a:pPr>
            <a:r>
              <a:rPr sz="2400" dirty="0"/>
              <a:t>See www.BoardServe.org. Click Blog. See February 24, 2015 blogpost</a:t>
            </a:r>
            <a:r>
              <a:rPr lang="en-US" sz="2400" dirty="0"/>
              <a:t>.</a:t>
            </a:r>
          </a:p>
          <a:p>
            <a:pPr marL="389431" lvl="0" indent="-389431" defTabSz="484886">
              <a:spcBef>
                <a:spcPts val="3400"/>
              </a:spcBef>
              <a:defRPr sz="1800"/>
            </a:pPr>
            <a:r>
              <a:rPr lang="en-US" sz="2400" dirty="0"/>
              <a:t>See</a:t>
            </a:r>
            <a:r>
              <a:rPr lang="en-US" sz="2400" i="1" dirty="0"/>
              <a:t> Leading Decisively! Leading Faithfully! </a:t>
            </a:r>
            <a:r>
              <a:rPr lang="en-US" sz="2400" dirty="0"/>
              <a:t>Appendix D. </a:t>
            </a:r>
            <a:endParaRPr sz="2400"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6.jpeg"/>
          <p:cNvPicPr/>
          <p:nvPr/>
        </p:nvPicPr>
        <p:blipFill>
          <a:blip r:embed="rId2"/>
          <a:stretch>
            <a:fillRect/>
          </a:stretch>
        </p:blipFill>
        <p:spPr>
          <a:xfrm>
            <a:off x="-7747518" y="-1018986"/>
            <a:ext cx="29478936" cy="11791572"/>
          </a:xfrm>
          <a:prstGeom prst="rect">
            <a:avLst/>
          </a:prstGeom>
          <a:ln w="12700">
            <a:miter lim="400000"/>
          </a:ln>
        </p:spPr>
      </p:pic>
      <p:sp>
        <p:nvSpPr>
          <p:cNvPr id="50" name="Shape 50"/>
          <p:cNvSpPr/>
          <p:nvPr/>
        </p:nvSpPr>
        <p:spPr>
          <a:xfrm>
            <a:off x="940196" y="1246504"/>
            <a:ext cx="11124408" cy="7080330"/>
          </a:xfrm>
          <a:prstGeom prst="rect">
            <a:avLst/>
          </a:prstGeom>
          <a:solidFill>
            <a:srgbClr val="FFFFFF">
              <a:alpha val="12103"/>
            </a:srgbClr>
          </a:solidFill>
          <a:ln w="12700">
            <a:miter lim="400000"/>
          </a:ln>
        </p:spPr>
        <p:txBody>
          <a:bodyPr lIns="0" tIns="0" rIns="0" bIns="0" anchor="ctr"/>
          <a:lstStyle/>
          <a:p>
            <a:pPr lvl="0">
              <a:defRPr sz="2400">
                <a:solidFill>
                  <a:srgbClr val="FFFFFF"/>
                </a:solidFill>
                <a:latin typeface="Helvetica Light"/>
                <a:ea typeface="Helvetica Light"/>
                <a:cs typeface="Helvetica Light"/>
                <a:sym typeface="Helvetica Light"/>
              </a:defRPr>
            </a:pPr>
            <a:endParaRPr/>
          </a:p>
        </p:txBody>
      </p:sp>
      <p:sp>
        <p:nvSpPr>
          <p:cNvPr id="51" name="Shape 51"/>
          <p:cNvSpPr>
            <a:spLocks noGrp="1"/>
          </p:cNvSpPr>
          <p:nvPr>
            <p:ph type="body" idx="1"/>
          </p:nvPr>
        </p:nvSpPr>
        <p:spPr>
          <a:xfrm>
            <a:off x="1652606" y="1773876"/>
            <a:ext cx="9699588" cy="5741106"/>
          </a:xfrm>
          <a:prstGeom prst="rect">
            <a:avLst/>
          </a:prstGeom>
          <a:ln>
            <a:solidFill>
              <a:srgbClr val="FFFFFF"/>
            </a:solidFill>
          </a:ln>
          <a:effectLst>
            <a:outerShdw blurRad="50800" dist="25400" dir="3600000" rotWithShape="0">
              <a:srgbClr val="000000">
                <a:alpha val="70000"/>
              </a:srgbClr>
            </a:outerShdw>
          </a:effectLst>
        </p:spPr>
        <p:txBody>
          <a:bodyPr/>
          <a:lstStyle/>
          <a:p>
            <a:pPr marL="0" lvl="0" indent="0" algn="ctr">
              <a:spcBef>
                <a:spcPts val="0"/>
              </a:spcBef>
              <a:buSzTx/>
              <a:buNone/>
              <a:defRPr sz="1800"/>
            </a:pPr>
            <a:r>
              <a:rPr sz="6000" dirty="0">
                <a:solidFill>
                  <a:srgbClr val="FFFFFF"/>
                </a:solidFill>
                <a:latin typeface="Helvetica"/>
                <a:cs typeface="Helvetica"/>
              </a:rPr>
              <a:t>Strong boards </a:t>
            </a:r>
            <a:r>
              <a:rPr sz="6000" b="1" dirty="0">
                <a:solidFill>
                  <a:srgbClr val="FFFFFF"/>
                </a:solidFill>
                <a:latin typeface="Helvetica"/>
                <a:ea typeface="+mn-ea"/>
                <a:cs typeface="Helvetica"/>
                <a:sym typeface="Helvetica"/>
              </a:rPr>
              <a:t>empower</a:t>
            </a:r>
            <a:r>
              <a:rPr sz="6000" dirty="0">
                <a:solidFill>
                  <a:srgbClr val="FFFFFF"/>
                </a:solidFill>
                <a:latin typeface="Helvetica"/>
                <a:cs typeface="Helvetica"/>
              </a:rPr>
              <a:t> missional and visionary leaders, and strong leaders </a:t>
            </a:r>
            <a:r>
              <a:rPr sz="6000" b="1" dirty="0">
                <a:solidFill>
                  <a:srgbClr val="FFFFFF"/>
                </a:solidFill>
                <a:latin typeface="Helvetica"/>
                <a:ea typeface="+mn-ea"/>
                <a:cs typeface="Helvetica"/>
                <a:sym typeface="Helvetica"/>
              </a:rPr>
              <a:t>embrace</a:t>
            </a:r>
            <a:r>
              <a:rPr sz="6000" dirty="0">
                <a:solidFill>
                  <a:srgbClr val="FFFFFF"/>
                </a:solidFill>
                <a:latin typeface="Helvetica"/>
                <a:cs typeface="Helvetica"/>
              </a:rPr>
              <a:t> passionate and engaged boards.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39182"/>
            <a:ext cx="11099800" cy="1483478"/>
          </a:xfrm>
        </p:spPr>
        <p:txBody>
          <a:bodyPr>
            <a:normAutofit/>
          </a:bodyPr>
          <a:lstStyle/>
          <a:p>
            <a:r>
              <a:rPr lang="en-US" sz="5300" b="1" dirty="0">
                <a:latin typeface="Helvetica"/>
                <a:cs typeface="Helvetica"/>
              </a:rPr>
              <a:t>Church Board Survey</a:t>
            </a:r>
          </a:p>
        </p:txBody>
      </p:sp>
      <p:sp>
        <p:nvSpPr>
          <p:cNvPr id="3" name="Text Placeholder 2"/>
          <p:cNvSpPr>
            <a:spLocks noGrp="1"/>
          </p:cNvSpPr>
          <p:nvPr>
            <p:ph type="body" idx="1"/>
          </p:nvPr>
        </p:nvSpPr>
        <p:spPr>
          <a:xfrm>
            <a:off x="952500" y="2150531"/>
            <a:ext cx="11099800" cy="6397861"/>
          </a:xfrm>
        </p:spPr>
        <p:txBody>
          <a:bodyPr>
            <a:normAutofit fontScale="92500" lnSpcReduction="20000"/>
          </a:bodyPr>
          <a:lstStyle/>
          <a:p>
            <a:pPr marL="0" indent="0" algn="ctr">
              <a:buNone/>
            </a:pPr>
            <a:r>
              <a:rPr lang="en-US" sz="2000" dirty="0">
                <a:latin typeface="Helvetica"/>
                <a:cs typeface="Helvetica"/>
              </a:rPr>
              <a:t>Please rate each statement as (1) strongly agree, (2) agree, (3) disagree, (4) strongly disagree. </a:t>
            </a:r>
          </a:p>
          <a:p>
            <a:pPr marL="0" indent="0" algn="ctr">
              <a:spcBef>
                <a:spcPts val="1000"/>
              </a:spcBef>
              <a:buNone/>
            </a:pPr>
            <a:endParaRPr lang="en-US" b="1" dirty="0">
              <a:latin typeface="Helvetica"/>
              <a:cs typeface="Helvetica"/>
            </a:endParaRPr>
          </a:p>
          <a:p>
            <a:pPr marL="0" indent="0" algn="ctr">
              <a:spcBef>
                <a:spcPts val="1000"/>
              </a:spcBef>
              <a:buNone/>
            </a:pPr>
            <a:r>
              <a:rPr lang="en-US" b="1" dirty="0">
                <a:latin typeface="Helvetica"/>
                <a:cs typeface="Helvetica"/>
              </a:rPr>
              <a:t>A. Board and Mission: </a:t>
            </a:r>
          </a:p>
          <a:p>
            <a:pPr marL="0" indent="0" algn="ctr">
              <a:spcBef>
                <a:spcPts val="1000"/>
              </a:spcBef>
              <a:buNone/>
            </a:pPr>
            <a:r>
              <a:rPr lang="en-US" b="1" dirty="0">
                <a:latin typeface="Helvetica"/>
                <a:cs typeface="Helvetica"/>
              </a:rPr>
              <a:t>B. Board/Pastor Relations: </a:t>
            </a:r>
          </a:p>
          <a:p>
            <a:pPr marL="0" indent="0" algn="ctr">
              <a:spcBef>
                <a:spcPts val="1000"/>
              </a:spcBef>
              <a:buNone/>
            </a:pPr>
            <a:r>
              <a:rPr lang="en-US" b="1" dirty="0">
                <a:latin typeface="Helvetica"/>
                <a:cs typeface="Helvetica"/>
              </a:rPr>
              <a:t>C. Member to Member Relations: </a:t>
            </a:r>
          </a:p>
          <a:p>
            <a:pPr marL="0" indent="0" algn="ctr">
              <a:spcBef>
                <a:spcPts val="1000"/>
              </a:spcBef>
              <a:buNone/>
            </a:pPr>
            <a:r>
              <a:rPr lang="en-US" b="1" dirty="0">
                <a:latin typeface="Helvetica"/>
                <a:cs typeface="Helvetica"/>
              </a:rPr>
              <a:t>D. The Board Agenda: </a:t>
            </a:r>
          </a:p>
          <a:p>
            <a:pPr marL="0" indent="0" algn="ctr">
              <a:spcBef>
                <a:spcPts val="1000"/>
              </a:spcBef>
              <a:buNone/>
            </a:pPr>
            <a:r>
              <a:rPr lang="en-US" b="1" dirty="0">
                <a:latin typeface="Helvetica"/>
                <a:cs typeface="Helvetica"/>
              </a:rPr>
              <a:t>E. The Organization of the Board: </a:t>
            </a:r>
          </a:p>
          <a:p>
            <a:pPr marL="0" indent="0" algn="ctr">
              <a:spcBef>
                <a:spcPts val="1000"/>
              </a:spcBef>
              <a:buNone/>
            </a:pPr>
            <a:r>
              <a:rPr lang="en-US" b="1" dirty="0">
                <a:latin typeface="Helvetica"/>
                <a:cs typeface="Helvetica"/>
              </a:rPr>
              <a:t>F. The Functioning of the Board: </a:t>
            </a:r>
          </a:p>
          <a:p>
            <a:pPr marL="0" indent="0" algn="ctr">
              <a:spcBef>
                <a:spcPts val="1000"/>
              </a:spcBef>
              <a:buNone/>
            </a:pPr>
            <a:r>
              <a:rPr lang="en-US" b="1" dirty="0">
                <a:latin typeface="Helvetica"/>
                <a:cs typeface="Helvetica"/>
              </a:rPr>
              <a:t>G. Nuts and Bolts Issues </a:t>
            </a:r>
          </a:p>
          <a:p>
            <a:pPr marL="0" indent="0" algn="ctr">
              <a:spcBef>
                <a:spcPts val="1000"/>
              </a:spcBef>
              <a:buNone/>
            </a:pPr>
            <a:r>
              <a:rPr lang="en-US" b="1" dirty="0">
                <a:latin typeface="Helvetica"/>
                <a:cs typeface="Helvetica"/>
              </a:rPr>
              <a:t>H. Summary</a:t>
            </a:r>
          </a:p>
          <a:p>
            <a:pPr marL="0" indent="0" algn="ctr">
              <a:spcBef>
                <a:spcPts val="1000"/>
              </a:spcBef>
              <a:buNone/>
            </a:pPr>
            <a:endParaRPr lang="en-US" b="1" dirty="0">
              <a:latin typeface="Helvetica"/>
              <a:cs typeface="Helvetica"/>
            </a:endParaRPr>
          </a:p>
          <a:p>
            <a:pPr marL="0" indent="0" algn="ctr">
              <a:spcBef>
                <a:spcPts val="1000"/>
              </a:spcBef>
              <a:buNone/>
            </a:pPr>
            <a:r>
              <a:rPr lang="en-US" sz="2400" b="1" dirty="0">
                <a:latin typeface="Helvetica"/>
                <a:cs typeface="Helvetica"/>
              </a:rPr>
              <a:t>See </a:t>
            </a:r>
            <a:r>
              <a:rPr lang="en-US" sz="2400" b="1" i="1" dirty="0">
                <a:latin typeface="Helvetica"/>
                <a:cs typeface="Helvetica"/>
              </a:rPr>
              <a:t>Leading Decisively! Leading Faithfully! Appendix E.</a:t>
            </a:r>
          </a:p>
          <a:p>
            <a:pPr algn="ctr"/>
            <a:endParaRPr lang="en-US" sz="2400" dirty="0">
              <a:latin typeface="Helvetica"/>
              <a:cs typeface="Helvetica"/>
            </a:endParaRPr>
          </a:p>
        </p:txBody>
      </p:sp>
    </p:spTree>
    <p:extLst>
      <p:ext uri="{BB962C8B-B14F-4D97-AF65-F5344CB8AC3E}">
        <p14:creationId xmlns:p14="http://schemas.microsoft.com/office/powerpoint/2010/main" val="35447672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title"/>
          </p:nvPr>
        </p:nvSpPr>
        <p:spPr>
          <a:xfrm>
            <a:off x="952500" y="444500"/>
            <a:ext cx="11099800" cy="1920041"/>
          </a:xfrm>
          <a:prstGeom prst="rect">
            <a:avLst/>
          </a:prstGeom>
        </p:spPr>
        <p:txBody>
          <a:bodyPr>
            <a:normAutofit/>
          </a:bodyPr>
          <a:lstStyle/>
          <a:p>
            <a:pPr lvl="0" defTabSz="391413">
              <a:defRPr sz="1800"/>
            </a:pPr>
            <a:r>
              <a:rPr lang="en-US" sz="3600" b="1" dirty="0">
                <a:latin typeface="Helvetica"/>
                <a:ea typeface="+mn-ea"/>
                <a:cs typeface="Helvetica"/>
                <a:sym typeface="Helvetica"/>
              </a:rPr>
              <a:t>To Review (again) </a:t>
            </a:r>
            <a:r>
              <a:rPr sz="3600" b="1" dirty="0">
                <a:latin typeface="Helvetica"/>
                <a:ea typeface="+mn-ea"/>
                <a:cs typeface="Helvetica"/>
                <a:sym typeface="Helvetica"/>
              </a:rPr>
              <a:t>Board Responsibilities</a:t>
            </a:r>
          </a:p>
          <a:p>
            <a:pPr lvl="0" defTabSz="391413">
              <a:spcBef>
                <a:spcPts val="2800"/>
              </a:spcBef>
              <a:defRPr sz="1800"/>
            </a:pPr>
            <a:r>
              <a:rPr sz="2800" dirty="0">
                <a:latin typeface="Helvetica"/>
                <a:cs typeface="Helvetica"/>
              </a:rPr>
              <a:t>The board has fiduciary, strategic and representative governance and reframing responsibilities for the organization in at least the areas of:</a:t>
            </a:r>
          </a:p>
        </p:txBody>
      </p:sp>
      <p:sp>
        <p:nvSpPr>
          <p:cNvPr id="88" name="Shape 88"/>
          <p:cNvSpPr>
            <a:spLocks noGrp="1"/>
          </p:cNvSpPr>
          <p:nvPr>
            <p:ph type="body" idx="1"/>
          </p:nvPr>
        </p:nvSpPr>
        <p:spPr>
          <a:xfrm>
            <a:off x="1011300" y="2105865"/>
            <a:ext cx="11902443" cy="5529855"/>
          </a:xfrm>
          <a:prstGeom prst="rect">
            <a:avLst/>
          </a:prstGeom>
        </p:spPr>
        <p:txBody>
          <a:bodyPr/>
          <a:lstStyle/>
          <a:p>
            <a:pPr marL="0" lvl="4" indent="0">
              <a:spcBef>
                <a:spcPts val="0"/>
              </a:spcBef>
              <a:buSzPct val="100000"/>
              <a:buNone/>
              <a:defRPr sz="1800"/>
            </a:pPr>
            <a:r>
              <a:rPr lang="en-US" sz="3200" dirty="0">
                <a:latin typeface="Helvetica"/>
                <a:cs typeface="Helvetica"/>
              </a:rPr>
              <a:t>	</a:t>
            </a:r>
            <a:r>
              <a:rPr lang="en-US" sz="3400" dirty="0">
                <a:latin typeface="Helvetica"/>
                <a:cs typeface="Helvetica"/>
              </a:rPr>
              <a:t>1. </a:t>
            </a:r>
            <a:r>
              <a:rPr sz="3400" dirty="0">
                <a:latin typeface="Helvetica"/>
                <a:cs typeface="Helvetica"/>
              </a:rPr>
              <a:t>Mission and vision clarity   </a:t>
            </a:r>
          </a:p>
          <a:p>
            <a:pPr marL="0" lvl="4" indent="0">
              <a:spcBef>
                <a:spcPts val="0"/>
              </a:spcBef>
              <a:buSzPct val="100000"/>
              <a:buNone/>
              <a:defRPr sz="1800"/>
            </a:pPr>
            <a:r>
              <a:rPr lang="en-US" sz="3400" dirty="0">
                <a:latin typeface="Helvetica"/>
                <a:cs typeface="Helvetica"/>
              </a:rPr>
              <a:t>	2. </a:t>
            </a:r>
            <a:r>
              <a:rPr sz="3400" dirty="0">
                <a:latin typeface="Helvetica"/>
                <a:cs typeface="Helvetica"/>
              </a:rPr>
              <a:t>Strategic thinking and planning                                                                                                                                                                                                        </a:t>
            </a:r>
          </a:p>
          <a:p>
            <a:pPr marL="0" lvl="4" indent="0">
              <a:spcBef>
                <a:spcPts val="0"/>
              </a:spcBef>
              <a:buSzPct val="100000"/>
              <a:buNone/>
              <a:defRPr sz="1800"/>
            </a:pPr>
            <a:r>
              <a:rPr lang="en-US" sz="3400" dirty="0">
                <a:latin typeface="Helvetica"/>
                <a:cs typeface="Helvetica"/>
              </a:rPr>
              <a:t>	3. </a:t>
            </a:r>
            <a:r>
              <a:rPr sz="3400" dirty="0">
                <a:latin typeface="Helvetica"/>
                <a:cs typeface="Helvetica"/>
              </a:rPr>
              <a:t>Financial health, oversight and budget approval        </a:t>
            </a:r>
          </a:p>
          <a:p>
            <a:pPr marL="0" lvl="4" indent="0">
              <a:spcBef>
                <a:spcPts val="0"/>
              </a:spcBef>
              <a:buSzPct val="100000"/>
              <a:buNone/>
              <a:defRPr sz="1800"/>
            </a:pPr>
            <a:r>
              <a:rPr lang="en-US" sz="3400" dirty="0">
                <a:latin typeface="Helvetica"/>
                <a:cs typeface="Helvetica"/>
              </a:rPr>
              <a:t>	4. </a:t>
            </a:r>
            <a:r>
              <a:rPr sz="3400" dirty="0">
                <a:latin typeface="Helvetica"/>
                <a:cs typeface="Helvetica"/>
              </a:rPr>
              <a:t>Major gifts and capital development </a:t>
            </a:r>
          </a:p>
          <a:p>
            <a:pPr marL="0" lvl="4" indent="0">
              <a:spcBef>
                <a:spcPts val="0"/>
              </a:spcBef>
              <a:buSzPct val="100000"/>
              <a:buNone/>
              <a:defRPr sz="1800"/>
            </a:pPr>
            <a:r>
              <a:rPr lang="en-US" sz="3400" dirty="0">
                <a:latin typeface="Helvetica"/>
                <a:cs typeface="Helvetica"/>
              </a:rPr>
              <a:t>	5. </a:t>
            </a:r>
            <a:r>
              <a:rPr sz="3400" dirty="0">
                <a:latin typeface="Helvetica"/>
                <a:cs typeface="Helvetica"/>
              </a:rPr>
              <a:t>Mission implementation, strategy and review</a:t>
            </a:r>
          </a:p>
          <a:p>
            <a:pPr marL="0" lvl="4" indent="0">
              <a:spcBef>
                <a:spcPts val="0"/>
              </a:spcBef>
              <a:buSzPct val="100000"/>
              <a:buNone/>
              <a:defRPr sz="1800"/>
            </a:pPr>
            <a:r>
              <a:rPr lang="en-US" sz="3400" dirty="0">
                <a:latin typeface="Helvetica"/>
                <a:cs typeface="Helvetica"/>
              </a:rPr>
              <a:t>	6. </a:t>
            </a:r>
            <a:r>
              <a:rPr sz="3400" dirty="0">
                <a:latin typeface="Helvetica"/>
                <a:cs typeface="Helvetica"/>
              </a:rPr>
              <a:t>Problem-framing or “sense-making”</a:t>
            </a:r>
          </a:p>
          <a:p>
            <a:pPr marL="0" lvl="4" indent="0">
              <a:spcBef>
                <a:spcPts val="0"/>
              </a:spcBef>
              <a:buSzPct val="100000"/>
              <a:buNone/>
              <a:defRPr sz="1800"/>
            </a:pPr>
            <a:r>
              <a:rPr lang="en-US" sz="3400" dirty="0">
                <a:latin typeface="Helvetica"/>
                <a:cs typeface="Helvetica"/>
              </a:rPr>
              <a:t>	7. </a:t>
            </a:r>
            <a:r>
              <a:rPr sz="3400" dirty="0">
                <a:latin typeface="Helvetica"/>
                <a:cs typeface="Helvetica"/>
              </a:rPr>
              <a:t>Organizational connectivity and networking</a:t>
            </a:r>
          </a:p>
          <a:p>
            <a:pPr marL="0" lvl="4" indent="0">
              <a:spcBef>
                <a:spcPts val="0"/>
              </a:spcBef>
              <a:buSzPct val="100000"/>
              <a:buNone/>
              <a:defRPr sz="1800"/>
            </a:pPr>
            <a:r>
              <a:rPr lang="en-US" sz="3400" dirty="0">
                <a:latin typeface="Helvetica"/>
                <a:cs typeface="Helvetica"/>
              </a:rPr>
              <a:t>	8. </a:t>
            </a:r>
            <a:r>
              <a:rPr sz="3400" dirty="0">
                <a:latin typeface="Helvetica"/>
                <a:cs typeface="Helvetica"/>
              </a:rPr>
              <a:t>Property oversight, expansion, and legal standing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8">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8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8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8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8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8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8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8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818" y="717262"/>
            <a:ext cx="11099800" cy="1638937"/>
          </a:xfrm>
        </p:spPr>
        <p:txBody>
          <a:bodyPr>
            <a:normAutofit fontScale="90000"/>
          </a:bodyPr>
          <a:lstStyle/>
          <a:p>
            <a:r>
              <a:rPr lang="en-US" sz="5000" b="1" i="1" dirty="0">
                <a:latin typeface="Helvetica"/>
                <a:cs typeface="Helvetica"/>
              </a:rPr>
              <a:t/>
            </a:r>
            <a:br>
              <a:rPr lang="en-US" sz="5000" b="1" i="1" dirty="0">
                <a:latin typeface="Helvetica"/>
                <a:cs typeface="Helvetica"/>
              </a:rPr>
            </a:br>
            <a:r>
              <a:rPr lang="en-US" sz="5000" b="1" i="1" dirty="0">
                <a:latin typeface="Helvetica"/>
                <a:cs typeface="Helvetica"/>
              </a:rPr>
              <a:t>A VISION STATEMENT  for boards</a:t>
            </a:r>
            <a:br>
              <a:rPr lang="en-US" sz="5000" b="1" i="1" dirty="0">
                <a:latin typeface="Helvetica"/>
                <a:cs typeface="Helvetica"/>
              </a:rPr>
            </a:br>
            <a:endParaRPr lang="en-US" sz="5000" b="1" i="1" dirty="0">
              <a:latin typeface="Helvetica"/>
              <a:cs typeface="Helvetica"/>
            </a:endParaRPr>
          </a:p>
        </p:txBody>
      </p:sp>
      <p:sp>
        <p:nvSpPr>
          <p:cNvPr id="3" name="Text Placeholder 2"/>
          <p:cNvSpPr>
            <a:spLocks noGrp="1"/>
          </p:cNvSpPr>
          <p:nvPr>
            <p:ph type="body" idx="1"/>
          </p:nvPr>
        </p:nvSpPr>
        <p:spPr>
          <a:xfrm>
            <a:off x="952500" y="2234098"/>
            <a:ext cx="11099800" cy="5608761"/>
          </a:xfrm>
        </p:spPr>
        <p:txBody>
          <a:bodyPr>
            <a:normAutofit/>
          </a:bodyPr>
          <a:lstStyle/>
          <a:p>
            <a:pPr algn="ctr">
              <a:spcBef>
                <a:spcPts val="1000"/>
              </a:spcBef>
              <a:buNone/>
              <a:defRPr/>
            </a:pPr>
            <a:r>
              <a:rPr lang="en-US" sz="4000" b="1" dirty="0">
                <a:latin typeface="Helvetica"/>
                <a:cs typeface="Helvetica"/>
              </a:rPr>
              <a:t>“The leadership</a:t>
            </a:r>
            <a:r>
              <a:rPr lang="en-US" sz="4000" b="1" i="1" dirty="0">
                <a:latin typeface="Helvetica"/>
                <a:cs typeface="Helvetica"/>
              </a:rPr>
              <a:t> </a:t>
            </a:r>
            <a:r>
              <a:rPr lang="en-US" sz="4000" b="1" dirty="0">
                <a:latin typeface="Helvetica"/>
                <a:cs typeface="Helvetica"/>
              </a:rPr>
              <a:t> ministry of </a:t>
            </a:r>
          </a:p>
          <a:p>
            <a:pPr algn="ctr">
              <a:spcBef>
                <a:spcPts val="1000"/>
              </a:spcBef>
              <a:buNone/>
              <a:defRPr/>
            </a:pPr>
            <a:r>
              <a:rPr lang="en-US" sz="4000" b="1" i="1" dirty="0">
                <a:latin typeface="Helvetica"/>
                <a:cs typeface="Helvetica"/>
              </a:rPr>
              <a:t>our</a:t>
            </a:r>
            <a:r>
              <a:rPr lang="en-US" sz="4000" b="1" dirty="0">
                <a:latin typeface="Helvetica"/>
                <a:cs typeface="Helvetica"/>
              </a:rPr>
              <a:t> church board</a:t>
            </a:r>
          </a:p>
          <a:p>
            <a:pPr algn="ctr">
              <a:spcBef>
                <a:spcPts val="1000"/>
              </a:spcBef>
              <a:buNone/>
              <a:defRPr/>
            </a:pPr>
            <a:r>
              <a:rPr lang="en-US" sz="4000" b="1" dirty="0">
                <a:latin typeface="Helvetica"/>
                <a:cs typeface="Helvetica"/>
              </a:rPr>
              <a:t>enables</a:t>
            </a:r>
            <a:r>
              <a:rPr lang="en-US" sz="4000" b="1" i="1" dirty="0">
                <a:latin typeface="Helvetica"/>
                <a:cs typeface="Helvetica"/>
              </a:rPr>
              <a:t> </a:t>
            </a:r>
            <a:r>
              <a:rPr lang="en-US" sz="4000" b="1" dirty="0">
                <a:latin typeface="Helvetica"/>
                <a:cs typeface="Helvetica"/>
              </a:rPr>
              <a:t>the </a:t>
            </a:r>
            <a:r>
              <a:rPr lang="en-US" sz="4000" b="1" i="1" dirty="0">
                <a:latin typeface="Helvetica"/>
                <a:cs typeface="Helvetica"/>
              </a:rPr>
              <a:t>church attendees</a:t>
            </a:r>
          </a:p>
          <a:p>
            <a:pPr algn="ctr">
              <a:spcBef>
                <a:spcPts val="1000"/>
              </a:spcBef>
              <a:buNone/>
              <a:defRPr/>
            </a:pPr>
            <a:r>
              <a:rPr lang="en-US" sz="4000" b="1" i="1" dirty="0">
                <a:latin typeface="Helvetica"/>
                <a:cs typeface="Helvetica"/>
              </a:rPr>
              <a:t> </a:t>
            </a:r>
            <a:r>
              <a:rPr lang="en-US" sz="4000" b="1" dirty="0">
                <a:latin typeface="Helvetica"/>
                <a:cs typeface="Helvetica"/>
              </a:rPr>
              <a:t>to fulfill</a:t>
            </a:r>
            <a:r>
              <a:rPr lang="en-US" sz="4000" b="1" i="1" dirty="0">
                <a:latin typeface="Helvetica"/>
                <a:cs typeface="Helvetica"/>
              </a:rPr>
              <a:t> their </a:t>
            </a:r>
            <a:r>
              <a:rPr lang="en-US" sz="4000" b="1" dirty="0">
                <a:latin typeface="Helvetica"/>
                <a:cs typeface="Helvetica"/>
              </a:rPr>
              <a:t>ministry to each other</a:t>
            </a:r>
          </a:p>
          <a:p>
            <a:pPr algn="ctr">
              <a:spcBef>
                <a:spcPts val="1000"/>
              </a:spcBef>
              <a:buNone/>
              <a:defRPr/>
            </a:pPr>
            <a:r>
              <a:rPr lang="en-US" sz="4000" b="1" dirty="0">
                <a:latin typeface="Helvetica"/>
                <a:cs typeface="Helvetica"/>
              </a:rPr>
              <a:t> in the congregation, and </a:t>
            </a:r>
            <a:r>
              <a:rPr lang="en-US" sz="4000" b="1" i="1" dirty="0">
                <a:latin typeface="Helvetica"/>
                <a:cs typeface="Helvetica"/>
              </a:rPr>
              <a:t>their</a:t>
            </a:r>
            <a:r>
              <a:rPr lang="en-US" sz="4000" b="1" dirty="0">
                <a:latin typeface="Helvetica"/>
                <a:cs typeface="Helvetica"/>
              </a:rPr>
              <a:t> mission </a:t>
            </a:r>
          </a:p>
          <a:p>
            <a:pPr algn="ctr">
              <a:spcBef>
                <a:spcPts val="1000"/>
              </a:spcBef>
              <a:buNone/>
              <a:defRPr/>
            </a:pPr>
            <a:r>
              <a:rPr lang="en-US" sz="4000" b="1" dirty="0">
                <a:latin typeface="Helvetica"/>
                <a:cs typeface="Helvetica"/>
              </a:rPr>
              <a:t> in the neighborhood and beyond!” </a:t>
            </a:r>
          </a:p>
          <a:p>
            <a:pPr>
              <a:spcBef>
                <a:spcPts val="1000"/>
              </a:spcBef>
            </a:pPr>
            <a:endParaRPr lang="en-US" dirty="0">
              <a:latin typeface="Helvetica"/>
              <a:cs typeface="Helvetica"/>
            </a:endParaRPr>
          </a:p>
        </p:txBody>
      </p:sp>
    </p:spTree>
    <p:extLst>
      <p:ext uri="{BB962C8B-B14F-4D97-AF65-F5344CB8AC3E}">
        <p14:creationId xmlns:p14="http://schemas.microsoft.com/office/powerpoint/2010/main" val="346599795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1" name="Shape 91"/>
          <p:cNvSpPr/>
          <p:nvPr/>
        </p:nvSpPr>
        <p:spPr>
          <a:xfrm>
            <a:off x="5715233" y="1528594"/>
            <a:ext cx="1552285" cy="267252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20000" b="1" spc="-3000">
                <a:solidFill>
                  <a:srgbClr val="FFFFFF"/>
                </a:solidFill>
                <a:latin typeface="+mn-lt"/>
                <a:ea typeface="+mn-ea"/>
                <a:cs typeface="+mn-cs"/>
                <a:sym typeface="Helvetica"/>
              </a:defRPr>
            </a:lvl1pPr>
          </a:lstStyle>
          <a:p>
            <a:pPr lvl="0">
              <a:defRPr sz="1800" b="0" spc="0">
                <a:solidFill>
                  <a:srgbClr val="000000"/>
                </a:solidFill>
              </a:defRPr>
            </a:pPr>
            <a:r>
              <a:rPr sz="16700" b="1" spc="-3000" dirty="0">
                <a:solidFill>
                  <a:srgbClr val="FFFFFF"/>
                </a:solidFill>
              </a:rPr>
              <a:t>2</a:t>
            </a:r>
          </a:p>
        </p:txBody>
      </p:sp>
      <p:sp>
        <p:nvSpPr>
          <p:cNvPr id="93" name="Shape 93"/>
          <p:cNvSpPr>
            <a:spLocks noGrp="1"/>
          </p:cNvSpPr>
          <p:nvPr>
            <p:ph type="body" idx="1"/>
          </p:nvPr>
        </p:nvSpPr>
        <p:spPr>
          <a:xfrm>
            <a:off x="743884" y="3490722"/>
            <a:ext cx="11099804" cy="4618132"/>
          </a:xfrm>
          <a:prstGeom prst="rect">
            <a:avLst/>
          </a:prstGeom>
        </p:spPr>
        <p:txBody>
          <a:bodyPr/>
          <a:lstStyle/>
          <a:p>
            <a:pPr marL="0" lvl="0" indent="0" algn="ctr" defTabSz="405253">
              <a:spcBef>
                <a:spcPts val="0"/>
              </a:spcBef>
              <a:buSzTx/>
              <a:buNone/>
              <a:defRPr sz="1800"/>
            </a:pPr>
            <a:r>
              <a:rPr lang="en-US" sz="6000" b="1" dirty="0">
                <a:latin typeface="Helvetica"/>
                <a:ea typeface="+mn-ea"/>
                <a:cs typeface="Helvetica"/>
                <a:sym typeface="Helvetica"/>
              </a:rPr>
              <a:t>ASK THE “RIGHT” QUESTIONS.</a:t>
            </a:r>
            <a:endParaRPr sz="5400" b="1" dirty="0">
              <a:latin typeface="Helvetica"/>
              <a:ea typeface="+mn-ea"/>
              <a:cs typeface="Helvetica"/>
              <a:sym typeface="Helvetica"/>
            </a:endParaRPr>
          </a:p>
          <a:p>
            <a:pPr marL="0" lvl="0" indent="0" algn="ctr" defTabSz="405253">
              <a:spcBef>
                <a:spcPts val="0"/>
              </a:spcBef>
              <a:buSzTx/>
              <a:buNone/>
              <a:defRPr sz="1800"/>
            </a:pPr>
            <a:r>
              <a:rPr sz="4400" i="1" dirty="0">
                <a:latin typeface="Helvetica"/>
                <a:cs typeface="Helvetica"/>
              </a:rPr>
              <a:t>Nurture a culture of asking mission-driven </a:t>
            </a:r>
          </a:p>
          <a:p>
            <a:pPr marL="0" lvl="0" indent="0" algn="ctr" defTabSz="405253">
              <a:spcBef>
                <a:spcPts val="0"/>
              </a:spcBef>
              <a:buSzTx/>
              <a:buNone/>
              <a:defRPr sz="1800"/>
            </a:pPr>
            <a:r>
              <a:rPr sz="4400" i="1" dirty="0">
                <a:latin typeface="Helvetica"/>
                <a:cs typeface="Helvetica"/>
              </a:rPr>
              <a:t> and sustainability QUESTIONS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9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9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1"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246955" y="3504009"/>
            <a:ext cx="3186529" cy="3186529"/>
          </a:xfrm>
          <a:prstGeom prst="ellipse">
            <a:avLst/>
          </a:prstGeom>
          <a:solidFill>
            <a:schemeClr val="bg2">
              <a:lumMod val="75000"/>
            </a:schemeClr>
          </a:solidFill>
          <a:ln w="25400" cap="flat">
            <a:no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Helvetica Neue"/>
            </a:endParaRPr>
          </a:p>
        </p:txBody>
      </p:sp>
      <p:sp>
        <p:nvSpPr>
          <p:cNvPr id="96" name="Shape 96"/>
          <p:cNvSpPr/>
          <p:nvPr/>
        </p:nvSpPr>
        <p:spPr>
          <a:xfrm>
            <a:off x="547040" y="3012438"/>
            <a:ext cx="2396833" cy="3911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5000" b="1">
                <a:solidFill>
                  <a:srgbClr val="F1F3AE"/>
                </a:solidFill>
                <a:latin typeface="+mn-lt"/>
                <a:ea typeface="+mn-ea"/>
                <a:cs typeface="+mn-cs"/>
                <a:sym typeface="Helvetica"/>
              </a:defRPr>
            </a:lvl1pPr>
          </a:lstStyle>
          <a:p>
            <a:pPr lvl="0">
              <a:defRPr sz="1800" b="0">
                <a:solidFill>
                  <a:srgbClr val="000000"/>
                </a:solidFill>
              </a:defRPr>
            </a:pPr>
            <a:r>
              <a:rPr sz="25000" b="1" dirty="0">
                <a:solidFill>
                  <a:srgbClr val="F1F3AE"/>
                </a:solidFill>
              </a:rPr>
              <a:t>?</a:t>
            </a:r>
          </a:p>
        </p:txBody>
      </p:sp>
      <p:sp>
        <p:nvSpPr>
          <p:cNvPr id="97" name="Shape 97"/>
          <p:cNvSpPr>
            <a:spLocks noGrp="1"/>
          </p:cNvSpPr>
          <p:nvPr>
            <p:ph type="body" idx="1"/>
          </p:nvPr>
        </p:nvSpPr>
        <p:spPr>
          <a:xfrm>
            <a:off x="3791928" y="1281666"/>
            <a:ext cx="8448042" cy="7626405"/>
          </a:xfrm>
          <a:prstGeom prst="rect">
            <a:avLst/>
          </a:prstGeom>
        </p:spPr>
        <p:txBody>
          <a:bodyPr/>
          <a:lstStyle/>
          <a:p>
            <a:pPr marL="0" lvl="0" indent="0">
              <a:spcBef>
                <a:spcPts val="0"/>
              </a:spcBef>
              <a:buSzTx/>
              <a:buNone/>
              <a:defRPr sz="1800"/>
            </a:pPr>
            <a:r>
              <a:rPr sz="4000" b="1" dirty="0">
                <a:latin typeface="Helvetica"/>
                <a:ea typeface="+mn-ea"/>
                <a:cs typeface="Helvetica"/>
                <a:sym typeface="Helvetica"/>
              </a:rPr>
              <a:t>Questions</a:t>
            </a:r>
            <a:r>
              <a:rPr sz="4000" dirty="0">
                <a:latin typeface="Helvetica"/>
                <a:cs typeface="Helvetica"/>
              </a:rPr>
              <a:t> such as:</a:t>
            </a:r>
          </a:p>
          <a:p>
            <a:pPr marL="0" lvl="0" indent="0" algn="ctr">
              <a:spcBef>
                <a:spcPts val="0"/>
              </a:spcBef>
              <a:buSzTx/>
              <a:buNone/>
              <a:defRPr sz="1800"/>
            </a:pPr>
            <a:endParaRPr sz="3700" dirty="0">
              <a:latin typeface="Helvetica"/>
              <a:cs typeface="Helvetica"/>
            </a:endParaRPr>
          </a:p>
          <a:p>
            <a:pPr marL="0" lvl="0" indent="0">
              <a:spcBef>
                <a:spcPts val="0"/>
              </a:spcBef>
              <a:buSzTx/>
              <a:buNone/>
              <a:defRPr sz="1800"/>
            </a:pPr>
            <a:r>
              <a:rPr sz="3700" dirty="0">
                <a:latin typeface="Helvetica"/>
                <a:cs typeface="Helvetica"/>
              </a:rPr>
              <a:t>What is the</a:t>
            </a:r>
            <a:r>
              <a:rPr sz="3700" b="1" dirty="0">
                <a:latin typeface="Helvetica"/>
                <a:ea typeface="+mn-ea"/>
                <a:cs typeface="Helvetica"/>
                <a:sym typeface="Helvetica"/>
              </a:rPr>
              <a:t> most critical</a:t>
            </a:r>
            <a:r>
              <a:rPr sz="3700" dirty="0">
                <a:latin typeface="Helvetica"/>
                <a:cs typeface="Helvetica"/>
              </a:rPr>
              <a:t> issue or </a:t>
            </a:r>
          </a:p>
          <a:p>
            <a:pPr marL="0" lvl="0" indent="0" algn="ctr">
              <a:spcBef>
                <a:spcPts val="0"/>
              </a:spcBef>
              <a:buSzTx/>
              <a:buNone/>
              <a:defRPr sz="1800"/>
            </a:pPr>
            <a:r>
              <a:rPr sz="3700" dirty="0">
                <a:latin typeface="Helvetica"/>
                <a:cs typeface="Helvetica"/>
              </a:rPr>
              <a:t>major concern facing the board?</a:t>
            </a:r>
          </a:p>
          <a:p>
            <a:pPr marL="0" lvl="0" indent="0" algn="ctr">
              <a:spcBef>
                <a:spcPts val="0"/>
              </a:spcBef>
              <a:buSzTx/>
              <a:buNone/>
              <a:defRPr sz="1800"/>
            </a:pPr>
            <a:endParaRPr sz="3700" dirty="0">
              <a:latin typeface="Helvetica"/>
              <a:cs typeface="Helvetica"/>
            </a:endParaRPr>
          </a:p>
          <a:p>
            <a:pPr marL="0" lvl="0" indent="0">
              <a:spcBef>
                <a:spcPts val="0"/>
              </a:spcBef>
              <a:buSzTx/>
              <a:buNone/>
              <a:defRPr sz="1800"/>
            </a:pPr>
            <a:r>
              <a:rPr sz="3700" dirty="0">
                <a:latin typeface="Helvetica"/>
                <a:cs typeface="Helvetica"/>
              </a:rPr>
              <a:t>What legal documents need to</a:t>
            </a:r>
          </a:p>
          <a:p>
            <a:pPr marL="0" lvl="0" indent="0">
              <a:spcBef>
                <a:spcPts val="0"/>
              </a:spcBef>
              <a:buSzTx/>
              <a:buNone/>
              <a:defRPr sz="1800"/>
            </a:pPr>
            <a:r>
              <a:rPr sz="3700" dirty="0">
                <a:latin typeface="Helvetica"/>
                <a:cs typeface="Helvetica"/>
              </a:rPr>
              <a:t>       </a:t>
            </a:r>
            <a:r>
              <a:rPr sz="3700" b="1" dirty="0">
                <a:latin typeface="Helvetica"/>
                <a:ea typeface="+mn-ea"/>
                <a:cs typeface="Helvetica"/>
                <a:sym typeface="Helvetica"/>
              </a:rPr>
              <a:t>reviewed</a:t>
            </a:r>
            <a:r>
              <a:rPr sz="3700" dirty="0">
                <a:latin typeface="Helvetica"/>
                <a:cs typeface="Helvetica"/>
              </a:rPr>
              <a:t> at least annually?</a:t>
            </a:r>
          </a:p>
          <a:p>
            <a:pPr marL="0" lvl="0" indent="0" algn="ctr">
              <a:spcBef>
                <a:spcPts val="0"/>
              </a:spcBef>
              <a:buSzTx/>
              <a:buNone/>
              <a:defRPr sz="1800"/>
            </a:pPr>
            <a:endParaRPr sz="3700" dirty="0">
              <a:latin typeface="Helvetica"/>
              <a:cs typeface="Helvetica"/>
            </a:endParaRPr>
          </a:p>
          <a:p>
            <a:pPr marL="0" lvl="0" indent="0" algn="ctr">
              <a:spcBef>
                <a:spcPts val="0"/>
              </a:spcBef>
              <a:buSzTx/>
              <a:buNone/>
              <a:defRPr sz="1800"/>
            </a:pPr>
            <a:r>
              <a:rPr sz="3700" dirty="0">
                <a:latin typeface="Helvetica"/>
                <a:cs typeface="Helvetica"/>
              </a:rPr>
              <a:t>What three </a:t>
            </a:r>
            <a:r>
              <a:rPr sz="3700" b="1" dirty="0">
                <a:latin typeface="Helvetica"/>
                <a:ea typeface="+mn-ea"/>
                <a:cs typeface="Helvetica"/>
                <a:sym typeface="Helvetica"/>
              </a:rPr>
              <a:t>big ideas</a:t>
            </a:r>
            <a:r>
              <a:rPr sz="3700" dirty="0">
                <a:latin typeface="Helvetica"/>
                <a:cs typeface="Helvetica"/>
              </a:rPr>
              <a:t> should the Board focus on for the next three years?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46955" y="3504009"/>
            <a:ext cx="3186529" cy="3186529"/>
          </a:xfrm>
          <a:prstGeom prst="ellipse">
            <a:avLst/>
          </a:prstGeom>
          <a:solidFill>
            <a:schemeClr val="bg2">
              <a:lumMod val="75000"/>
            </a:schemeClr>
          </a:solidFill>
          <a:ln w="25400" cap="flat">
            <a:no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Helvetica Neue"/>
            </a:endParaRPr>
          </a:p>
        </p:txBody>
      </p:sp>
      <p:sp>
        <p:nvSpPr>
          <p:cNvPr id="100" name="Shape 100"/>
          <p:cNvSpPr/>
          <p:nvPr/>
        </p:nvSpPr>
        <p:spPr>
          <a:xfrm>
            <a:off x="547040" y="3012438"/>
            <a:ext cx="2534012" cy="391160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25000" b="1">
                <a:solidFill>
                  <a:srgbClr val="F1F3AE"/>
                </a:solidFill>
                <a:latin typeface="+mn-lt"/>
                <a:ea typeface="+mn-ea"/>
                <a:cs typeface="+mn-cs"/>
                <a:sym typeface="Helvetica"/>
              </a:defRPr>
            </a:lvl1pPr>
          </a:lstStyle>
          <a:p>
            <a:pPr lvl="0">
              <a:defRPr sz="1800" b="0">
                <a:solidFill>
                  <a:srgbClr val="000000"/>
                </a:solidFill>
              </a:defRPr>
            </a:pPr>
            <a:r>
              <a:rPr sz="25000" b="1" dirty="0">
                <a:solidFill>
                  <a:srgbClr val="F1F3AE"/>
                </a:solidFill>
              </a:rPr>
              <a:t>?</a:t>
            </a:r>
          </a:p>
        </p:txBody>
      </p:sp>
      <p:sp>
        <p:nvSpPr>
          <p:cNvPr id="101" name="Shape 101"/>
          <p:cNvSpPr>
            <a:spLocks noGrp="1"/>
          </p:cNvSpPr>
          <p:nvPr>
            <p:ph type="body" idx="1"/>
          </p:nvPr>
        </p:nvSpPr>
        <p:spPr>
          <a:xfrm>
            <a:off x="2995291" y="227330"/>
            <a:ext cx="8925776" cy="7077076"/>
          </a:xfrm>
          <a:prstGeom prst="rect">
            <a:avLst/>
          </a:prstGeom>
        </p:spPr>
        <p:txBody>
          <a:bodyPr/>
          <a:lstStyle/>
          <a:p>
            <a:pPr marL="0" lvl="0" indent="0" algn="ctr" defTabSz="543305">
              <a:spcBef>
                <a:spcPts val="0"/>
              </a:spcBef>
              <a:buSzTx/>
              <a:buNone/>
              <a:defRPr sz="1800"/>
            </a:pPr>
            <a:r>
              <a:rPr sz="4000" b="1" dirty="0">
                <a:latin typeface="Helvetica"/>
                <a:ea typeface="+mn-ea"/>
                <a:cs typeface="Helvetica"/>
                <a:sym typeface="Helvetica"/>
              </a:rPr>
              <a:t>Who are we? </a:t>
            </a:r>
          </a:p>
          <a:p>
            <a:pPr marL="0" lvl="0" indent="0" algn="ctr" defTabSz="543305">
              <a:spcBef>
                <a:spcPts val="0"/>
              </a:spcBef>
              <a:buSzTx/>
              <a:buNone/>
              <a:defRPr sz="1800"/>
            </a:pPr>
            <a:r>
              <a:rPr sz="4000" dirty="0">
                <a:latin typeface="Helvetica"/>
                <a:cs typeface="Helvetica"/>
              </a:rPr>
              <a:t>(What is our mission, vision, values</a:t>
            </a:r>
            <a:r>
              <a:rPr lang="en-US" sz="4000" dirty="0">
                <a:latin typeface="Helvetica"/>
                <a:cs typeface="Helvetica"/>
              </a:rPr>
              <a:t>?</a:t>
            </a:r>
            <a:r>
              <a:rPr sz="4000" dirty="0">
                <a:latin typeface="Helvetica"/>
                <a:cs typeface="Helvetica"/>
              </a:rPr>
              <a:t>)</a:t>
            </a:r>
          </a:p>
          <a:p>
            <a:pPr marL="0" lvl="0" indent="0" algn="ctr" defTabSz="543305">
              <a:spcBef>
                <a:spcPts val="0"/>
              </a:spcBef>
              <a:buSzTx/>
              <a:buNone/>
              <a:defRPr sz="1800"/>
            </a:pPr>
            <a:endParaRPr sz="4000" dirty="0">
              <a:latin typeface="Helvetica"/>
              <a:cs typeface="Helvetica"/>
            </a:endParaRPr>
          </a:p>
          <a:p>
            <a:pPr marL="0" lvl="0" indent="0" algn="ctr" defTabSz="543305">
              <a:spcBef>
                <a:spcPts val="0"/>
              </a:spcBef>
              <a:buSzTx/>
              <a:buNone/>
              <a:defRPr sz="1800"/>
            </a:pPr>
            <a:r>
              <a:rPr sz="4000" b="1" dirty="0">
                <a:latin typeface="Helvetica"/>
                <a:ea typeface="+mn-ea"/>
                <a:cs typeface="Helvetica"/>
                <a:sym typeface="Helvetica"/>
              </a:rPr>
              <a:t>Where are we?</a:t>
            </a:r>
            <a:r>
              <a:rPr sz="4000" dirty="0">
                <a:latin typeface="Helvetica"/>
                <a:cs typeface="Helvetica"/>
              </a:rPr>
              <a:t> </a:t>
            </a:r>
          </a:p>
          <a:p>
            <a:pPr marL="0" lvl="0" indent="0" algn="ctr" defTabSz="543305">
              <a:spcBef>
                <a:spcPts val="0"/>
              </a:spcBef>
              <a:buSzTx/>
              <a:buNone/>
              <a:defRPr sz="1800"/>
            </a:pPr>
            <a:r>
              <a:rPr sz="4000" dirty="0">
                <a:latin typeface="Helvetica"/>
                <a:cs typeface="Helvetica"/>
              </a:rPr>
              <a:t>(Not a location on a map, but in the 'lifespan" of the organization</a:t>
            </a:r>
            <a:r>
              <a:rPr lang="en-US" sz="4000" dirty="0">
                <a:latin typeface="Helvetica"/>
                <a:cs typeface="Helvetica"/>
              </a:rPr>
              <a:t>.</a:t>
            </a:r>
            <a:r>
              <a:rPr sz="4000" dirty="0">
                <a:latin typeface="Helvetica"/>
                <a:cs typeface="Helvetica"/>
              </a:rPr>
              <a:t>)</a:t>
            </a:r>
          </a:p>
          <a:p>
            <a:pPr marL="0" lvl="0" indent="0" algn="ctr" defTabSz="543305">
              <a:spcBef>
                <a:spcPts val="0"/>
              </a:spcBef>
              <a:buSzTx/>
              <a:buNone/>
              <a:defRPr sz="1800"/>
            </a:pPr>
            <a:endParaRPr sz="4000" dirty="0">
              <a:latin typeface="Helvetica"/>
              <a:cs typeface="Helvetica"/>
            </a:endParaRPr>
          </a:p>
          <a:p>
            <a:pPr marL="0" lvl="0" indent="0" algn="ctr" defTabSz="543305">
              <a:spcBef>
                <a:spcPts val="0"/>
              </a:spcBef>
              <a:buSzTx/>
              <a:buNone/>
              <a:defRPr sz="1800"/>
            </a:pPr>
            <a:r>
              <a:rPr sz="4000" b="1" dirty="0">
                <a:latin typeface="Helvetica"/>
                <a:ea typeface="+mn-ea"/>
                <a:cs typeface="Helvetica"/>
                <a:sym typeface="Helvetica"/>
              </a:rPr>
              <a:t>Where are we going</a:t>
            </a:r>
            <a:r>
              <a:rPr lang="en-US" sz="4000" b="1" dirty="0">
                <a:latin typeface="Helvetica"/>
                <a:ea typeface="+mn-ea"/>
                <a:cs typeface="Helvetica"/>
                <a:sym typeface="Helvetica"/>
              </a:rPr>
              <a:t>?</a:t>
            </a:r>
            <a:r>
              <a:rPr sz="4000" dirty="0">
                <a:latin typeface="Helvetica"/>
                <a:cs typeface="Helvetica"/>
              </a:rPr>
              <a:t> </a:t>
            </a:r>
          </a:p>
          <a:p>
            <a:pPr marL="0" lvl="0" indent="0" algn="ctr" defTabSz="543305">
              <a:spcBef>
                <a:spcPts val="0"/>
              </a:spcBef>
              <a:buSzTx/>
              <a:buNone/>
              <a:defRPr sz="1800"/>
            </a:pPr>
            <a:r>
              <a:rPr sz="4000" dirty="0">
                <a:latin typeface="Helvetica"/>
                <a:cs typeface="Helvetica"/>
              </a:rPr>
              <a:t>(</a:t>
            </a:r>
            <a:r>
              <a:rPr lang="en-US" sz="4000" dirty="0">
                <a:latin typeface="Helvetica"/>
                <a:cs typeface="Helvetica"/>
              </a:rPr>
              <a:t>I</a:t>
            </a:r>
            <a:r>
              <a:rPr sz="4000" dirty="0">
                <a:latin typeface="Helvetica"/>
                <a:cs typeface="Helvetica"/>
              </a:rPr>
              <a:t>f we continue to do as we have done</a:t>
            </a:r>
            <a:r>
              <a:rPr lang="en-US" sz="4000" dirty="0">
                <a:latin typeface="Helvetica"/>
                <a:cs typeface="Helvetica"/>
              </a:rPr>
              <a:t>.</a:t>
            </a:r>
            <a:r>
              <a:rPr sz="4000" dirty="0">
                <a:latin typeface="Helvetica"/>
                <a:cs typeface="Helvetica"/>
              </a:rPr>
              <a:t>)</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46955" y="3504009"/>
            <a:ext cx="3186529" cy="3186529"/>
          </a:xfrm>
          <a:prstGeom prst="ellipse">
            <a:avLst/>
          </a:prstGeom>
          <a:solidFill>
            <a:schemeClr val="bg2">
              <a:lumMod val="75000"/>
            </a:schemeClr>
          </a:solidFill>
          <a:ln w="25400" cap="flat">
            <a:no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Helvetica Neue"/>
            </a:endParaRPr>
          </a:p>
        </p:txBody>
      </p:sp>
      <p:sp>
        <p:nvSpPr>
          <p:cNvPr id="104" name="Shape 104"/>
          <p:cNvSpPr/>
          <p:nvPr/>
        </p:nvSpPr>
        <p:spPr>
          <a:xfrm>
            <a:off x="547040" y="3012438"/>
            <a:ext cx="2396833" cy="3911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5000" b="1">
                <a:solidFill>
                  <a:srgbClr val="F1F3AE"/>
                </a:solidFill>
                <a:latin typeface="+mn-lt"/>
                <a:ea typeface="+mn-ea"/>
                <a:cs typeface="+mn-cs"/>
                <a:sym typeface="Helvetica"/>
              </a:defRPr>
            </a:lvl1pPr>
          </a:lstStyle>
          <a:p>
            <a:pPr lvl="0">
              <a:defRPr sz="1800" b="0">
                <a:solidFill>
                  <a:srgbClr val="000000"/>
                </a:solidFill>
              </a:defRPr>
            </a:pPr>
            <a:r>
              <a:rPr sz="25000" b="1">
                <a:solidFill>
                  <a:srgbClr val="F1F3AE"/>
                </a:solidFill>
              </a:rPr>
              <a:t>?</a:t>
            </a:r>
          </a:p>
        </p:txBody>
      </p:sp>
      <p:sp>
        <p:nvSpPr>
          <p:cNvPr id="105" name="Shape 105"/>
          <p:cNvSpPr>
            <a:spLocks noGrp="1"/>
          </p:cNvSpPr>
          <p:nvPr>
            <p:ph type="body" idx="1"/>
          </p:nvPr>
        </p:nvSpPr>
        <p:spPr>
          <a:xfrm>
            <a:off x="2015068" y="221394"/>
            <a:ext cx="10742778" cy="8498011"/>
          </a:xfrm>
          <a:prstGeom prst="rect">
            <a:avLst/>
          </a:prstGeom>
        </p:spPr>
        <p:txBody>
          <a:bodyPr/>
          <a:lstStyle/>
          <a:p>
            <a:pPr marL="0" lvl="0" indent="0" algn="ctr">
              <a:spcBef>
                <a:spcPts val="0"/>
              </a:spcBef>
              <a:buSzTx/>
              <a:buNone/>
              <a:defRPr sz="1800"/>
            </a:pPr>
            <a:r>
              <a:rPr sz="3800" b="1" dirty="0">
                <a:latin typeface="Helvetica"/>
                <a:ea typeface="+mn-ea"/>
                <a:cs typeface="Helvetica"/>
                <a:sym typeface="Helvetica"/>
              </a:rPr>
              <a:t>Where could we go</a:t>
            </a:r>
            <a:r>
              <a:rPr lang="en-US" sz="3800" b="1" dirty="0">
                <a:latin typeface="Helvetica"/>
                <a:ea typeface="+mn-ea"/>
                <a:cs typeface="Helvetica"/>
                <a:sym typeface="Helvetica"/>
              </a:rPr>
              <a:t>?</a:t>
            </a:r>
            <a:r>
              <a:rPr sz="3800" b="1" dirty="0">
                <a:latin typeface="Helvetica"/>
                <a:ea typeface="+mn-ea"/>
                <a:cs typeface="Helvetica"/>
                <a:sym typeface="Helvetica"/>
              </a:rPr>
              <a:t> </a:t>
            </a:r>
          </a:p>
          <a:p>
            <a:pPr marL="0" lvl="0" indent="0" algn="l">
              <a:spcBef>
                <a:spcPts val="0"/>
              </a:spcBef>
              <a:buSzTx/>
              <a:buNone/>
              <a:defRPr sz="1800"/>
            </a:pPr>
            <a:r>
              <a:rPr sz="3800" dirty="0">
                <a:latin typeface="Helvetica"/>
                <a:cs typeface="Helvetica"/>
              </a:rPr>
              <a:t>(</a:t>
            </a:r>
            <a:r>
              <a:rPr lang="en-US" sz="3800" dirty="0">
                <a:latin typeface="Helvetica"/>
                <a:cs typeface="Helvetica"/>
              </a:rPr>
              <a:t>W</a:t>
            </a:r>
            <a:r>
              <a:rPr sz="3800" dirty="0">
                <a:latin typeface="Helvetica"/>
                <a:cs typeface="Helvetica"/>
              </a:rPr>
              <a:t>ith a Spirit-inspired vision and a unified</a:t>
            </a:r>
            <a:r>
              <a:rPr lang="en-US" sz="3800" dirty="0">
                <a:latin typeface="Helvetica"/>
                <a:cs typeface="Helvetica"/>
              </a:rPr>
              <a:t> </a:t>
            </a:r>
            <a:r>
              <a:rPr sz="3800" dirty="0">
                <a:latin typeface="Helvetica"/>
                <a:cs typeface="Helvetica"/>
              </a:rPr>
              <a:t>board?)</a:t>
            </a:r>
          </a:p>
          <a:p>
            <a:pPr marL="0" lvl="0" indent="0" algn="ctr">
              <a:spcBef>
                <a:spcPts val="0"/>
              </a:spcBef>
              <a:buSzTx/>
              <a:buNone/>
              <a:defRPr sz="1800"/>
            </a:pPr>
            <a:endParaRPr sz="3800" dirty="0">
              <a:latin typeface="Helvetica"/>
              <a:cs typeface="Helvetica"/>
            </a:endParaRPr>
          </a:p>
          <a:p>
            <a:pPr marL="0" lvl="0" indent="0" algn="ctr">
              <a:spcBef>
                <a:spcPts val="0"/>
              </a:spcBef>
              <a:buSzTx/>
              <a:buNone/>
              <a:defRPr sz="1800"/>
            </a:pPr>
            <a:r>
              <a:rPr sz="3800" b="1" dirty="0">
                <a:latin typeface="Helvetica"/>
                <a:ea typeface="+mn-ea"/>
                <a:cs typeface="Helvetica"/>
                <a:sym typeface="Helvetica"/>
              </a:rPr>
              <a:t>Why are we going "there?" </a:t>
            </a:r>
          </a:p>
          <a:p>
            <a:pPr marL="0" lvl="0" indent="0" algn="ctr">
              <a:spcBef>
                <a:spcPts val="0"/>
              </a:spcBef>
              <a:buSzTx/>
              <a:buNone/>
              <a:defRPr sz="1800"/>
            </a:pPr>
            <a:r>
              <a:rPr sz="3800" dirty="0">
                <a:latin typeface="Helvetica"/>
                <a:cs typeface="Helvetica"/>
              </a:rPr>
              <a:t>(What is our motivation for growth?)</a:t>
            </a:r>
          </a:p>
          <a:p>
            <a:pPr marL="0" lvl="0" indent="0" algn="ctr">
              <a:spcBef>
                <a:spcPts val="0"/>
              </a:spcBef>
              <a:buSzTx/>
              <a:buNone/>
              <a:defRPr sz="1800"/>
            </a:pPr>
            <a:endParaRPr sz="3800" dirty="0">
              <a:latin typeface="Helvetica"/>
              <a:cs typeface="Helvetica"/>
            </a:endParaRPr>
          </a:p>
          <a:p>
            <a:pPr marL="0" lvl="0" indent="0" algn="ctr">
              <a:spcBef>
                <a:spcPts val="0"/>
              </a:spcBef>
              <a:buSzTx/>
              <a:buNone/>
              <a:defRPr sz="1800"/>
            </a:pPr>
            <a:r>
              <a:rPr sz="3800" b="1" dirty="0">
                <a:latin typeface="Helvetica"/>
                <a:ea typeface="+mn-ea"/>
                <a:cs typeface="Helvetica"/>
                <a:sym typeface="Helvetica"/>
              </a:rPr>
              <a:t>How long will it take to get there? </a:t>
            </a:r>
          </a:p>
          <a:p>
            <a:pPr marL="0" lvl="0" indent="0" algn="ctr">
              <a:spcBef>
                <a:spcPts val="0"/>
              </a:spcBef>
              <a:buSzTx/>
              <a:buNone/>
              <a:defRPr sz="1800"/>
            </a:pPr>
            <a:r>
              <a:rPr sz="3800" dirty="0">
                <a:latin typeface="Helvetica"/>
                <a:cs typeface="Helvetica"/>
              </a:rPr>
              <a:t>(Spiritual, human, financial </a:t>
            </a:r>
            <a:endParaRPr lang="en-US" sz="3800" dirty="0">
              <a:latin typeface="Helvetica"/>
              <a:cs typeface="Helvetica"/>
            </a:endParaRPr>
          </a:p>
          <a:p>
            <a:pPr marL="0" lvl="0" indent="0" algn="ctr">
              <a:spcBef>
                <a:spcPts val="0"/>
              </a:spcBef>
              <a:buSzTx/>
              <a:buNone/>
              <a:defRPr sz="1800"/>
            </a:pPr>
            <a:r>
              <a:rPr sz="3800" dirty="0">
                <a:latin typeface="Helvetica"/>
                <a:cs typeface="Helvetica"/>
              </a:rPr>
              <a:t>resources</a:t>
            </a:r>
            <a:r>
              <a:rPr lang="en-US" sz="3800" dirty="0">
                <a:latin typeface="Helvetica"/>
                <a:cs typeface="Helvetica"/>
              </a:rPr>
              <a:t> </a:t>
            </a:r>
            <a:r>
              <a:rPr sz="3800" dirty="0">
                <a:latin typeface="Helvetica"/>
                <a:cs typeface="Helvetica"/>
              </a:rPr>
              <a:t>needed?)</a:t>
            </a:r>
            <a:endParaRPr lang="en-US" sz="3800" dirty="0">
              <a:latin typeface="Helvetica"/>
              <a:cs typeface="Helvetica"/>
            </a:endParaRPr>
          </a:p>
          <a:p>
            <a:pPr marL="0" lvl="0" indent="0" algn="ctr">
              <a:spcBef>
                <a:spcPts val="0"/>
              </a:spcBef>
              <a:buSzTx/>
              <a:buNone/>
              <a:defRPr sz="1800"/>
            </a:pPr>
            <a:endParaRPr sz="3800" dirty="0">
              <a:latin typeface="Helvetica"/>
              <a:cs typeface="Helvetica"/>
            </a:endParaRPr>
          </a:p>
          <a:p>
            <a:pPr marL="0" lvl="0" indent="0" algn="ctr">
              <a:spcBef>
                <a:spcPts val="0"/>
              </a:spcBef>
              <a:buSzTx/>
              <a:buNone/>
              <a:defRPr sz="1800"/>
            </a:pPr>
            <a:r>
              <a:rPr sz="3800" b="1" dirty="0">
                <a:latin typeface="Helvetica"/>
                <a:ea typeface="+mn-ea"/>
                <a:cs typeface="Helvetica"/>
                <a:sym typeface="Helvetica"/>
              </a:rPr>
              <a:t>How will we know when we get there?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46955" y="3504009"/>
            <a:ext cx="3186529" cy="3186529"/>
          </a:xfrm>
          <a:prstGeom prst="ellipse">
            <a:avLst/>
          </a:prstGeom>
          <a:solidFill>
            <a:schemeClr val="bg2">
              <a:lumMod val="75000"/>
            </a:schemeClr>
          </a:solidFill>
          <a:ln w="25400" cap="flat">
            <a:no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Helvetica Neue"/>
            </a:endParaRPr>
          </a:p>
        </p:txBody>
      </p:sp>
      <p:sp>
        <p:nvSpPr>
          <p:cNvPr id="108" name="Shape 108"/>
          <p:cNvSpPr/>
          <p:nvPr/>
        </p:nvSpPr>
        <p:spPr>
          <a:xfrm>
            <a:off x="547040" y="3012438"/>
            <a:ext cx="2396833" cy="3911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5000" b="1">
                <a:solidFill>
                  <a:srgbClr val="F1F3AE"/>
                </a:solidFill>
                <a:latin typeface="+mn-lt"/>
                <a:ea typeface="+mn-ea"/>
                <a:cs typeface="+mn-cs"/>
                <a:sym typeface="Helvetica"/>
              </a:defRPr>
            </a:lvl1pPr>
          </a:lstStyle>
          <a:p>
            <a:pPr lvl="0">
              <a:defRPr sz="1800" b="0">
                <a:solidFill>
                  <a:srgbClr val="000000"/>
                </a:solidFill>
              </a:defRPr>
            </a:pPr>
            <a:r>
              <a:rPr sz="25000" b="1">
                <a:solidFill>
                  <a:srgbClr val="F1F3AE"/>
                </a:solidFill>
              </a:rPr>
              <a:t>?</a:t>
            </a:r>
          </a:p>
        </p:txBody>
      </p:sp>
      <p:sp>
        <p:nvSpPr>
          <p:cNvPr id="109" name="Shape 109"/>
          <p:cNvSpPr>
            <a:spLocks noGrp="1"/>
          </p:cNvSpPr>
          <p:nvPr>
            <p:ph type="body" idx="1"/>
          </p:nvPr>
        </p:nvSpPr>
        <p:spPr>
          <a:xfrm>
            <a:off x="3257944" y="193178"/>
            <a:ext cx="9406497" cy="7792443"/>
          </a:xfrm>
          <a:prstGeom prst="rect">
            <a:avLst/>
          </a:prstGeom>
        </p:spPr>
        <p:txBody>
          <a:bodyPr/>
          <a:lstStyle/>
          <a:p>
            <a:pPr marL="0" lvl="0" indent="0" algn="ctr" defTabSz="549148">
              <a:spcBef>
                <a:spcPts val="0"/>
              </a:spcBef>
              <a:buSzTx/>
              <a:buNone/>
              <a:defRPr sz="1800"/>
            </a:pPr>
            <a:r>
              <a:rPr sz="5600">
                <a:latin typeface="Helvetica"/>
                <a:cs typeface="Helvetica"/>
              </a:rPr>
              <a:t>What has </a:t>
            </a:r>
            <a:r>
              <a:rPr sz="5600" b="1">
                <a:latin typeface="Helvetica"/>
                <a:ea typeface="+mn-ea"/>
                <a:cs typeface="Helvetica"/>
                <a:sym typeface="Helvetica"/>
              </a:rPr>
              <a:t>changed significantly</a:t>
            </a:r>
            <a:r>
              <a:rPr sz="5600">
                <a:latin typeface="Helvetica"/>
                <a:cs typeface="Helvetica"/>
              </a:rPr>
              <a:t> in the </a:t>
            </a:r>
            <a:r>
              <a:rPr sz="5600" b="1">
                <a:latin typeface="Helvetica"/>
                <a:ea typeface="+mn-ea"/>
                <a:cs typeface="Helvetica"/>
                <a:sym typeface="Helvetica"/>
              </a:rPr>
              <a:t>community</a:t>
            </a:r>
            <a:r>
              <a:rPr sz="5600">
                <a:latin typeface="Helvetica"/>
                <a:cs typeface="Helvetica"/>
              </a:rPr>
              <a:t> to which the board must </a:t>
            </a:r>
            <a:r>
              <a:rPr sz="5600" b="1">
                <a:latin typeface="Helvetica"/>
                <a:ea typeface="+mn-ea"/>
                <a:cs typeface="Helvetica"/>
                <a:sym typeface="Helvetica"/>
              </a:rPr>
              <a:t>adjust</a:t>
            </a:r>
            <a:r>
              <a:rPr sz="5600">
                <a:latin typeface="Helvetica"/>
                <a:cs typeface="Helvetica"/>
              </a:rPr>
              <a:t>, and  make appropriate </a:t>
            </a:r>
            <a:r>
              <a:rPr sz="5600" b="1">
                <a:latin typeface="Helvetica"/>
                <a:ea typeface="+mn-ea"/>
                <a:cs typeface="Helvetica"/>
                <a:sym typeface="Helvetica"/>
              </a:rPr>
              <a:t>transitions</a:t>
            </a:r>
            <a:r>
              <a:rPr sz="5600">
                <a:latin typeface="Helvetica"/>
                <a:cs typeface="Helvetica"/>
              </a:rPr>
              <a: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Oval 5"/>
          <p:cNvSpPr/>
          <p:nvPr/>
        </p:nvSpPr>
        <p:spPr>
          <a:xfrm>
            <a:off x="246955" y="3504009"/>
            <a:ext cx="3186529" cy="3186529"/>
          </a:xfrm>
          <a:prstGeom prst="ellipse">
            <a:avLst/>
          </a:prstGeom>
          <a:solidFill>
            <a:schemeClr val="bg2">
              <a:lumMod val="75000"/>
            </a:schemeClr>
          </a:solidFill>
          <a:ln w="25400" cap="flat">
            <a:no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Helvetica Neue"/>
            </a:endParaRPr>
          </a:p>
        </p:txBody>
      </p:sp>
      <p:sp>
        <p:nvSpPr>
          <p:cNvPr id="112" name="Shape 112"/>
          <p:cNvSpPr/>
          <p:nvPr/>
        </p:nvSpPr>
        <p:spPr>
          <a:xfrm>
            <a:off x="547040" y="3012438"/>
            <a:ext cx="2396833" cy="3911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5000" b="1">
                <a:solidFill>
                  <a:srgbClr val="F1F3AE"/>
                </a:solidFill>
                <a:latin typeface="+mn-lt"/>
                <a:ea typeface="+mn-ea"/>
                <a:cs typeface="+mn-cs"/>
                <a:sym typeface="Helvetica"/>
              </a:defRPr>
            </a:lvl1pPr>
          </a:lstStyle>
          <a:p>
            <a:pPr lvl="0">
              <a:defRPr sz="1800" b="0">
                <a:solidFill>
                  <a:srgbClr val="000000"/>
                </a:solidFill>
              </a:defRPr>
            </a:pPr>
            <a:r>
              <a:rPr sz="25000" b="1">
                <a:solidFill>
                  <a:srgbClr val="F1F3AE"/>
                </a:solidFill>
              </a:rPr>
              <a:t>?</a:t>
            </a:r>
          </a:p>
        </p:txBody>
      </p:sp>
      <p:sp>
        <p:nvSpPr>
          <p:cNvPr id="113" name="Shape 113"/>
          <p:cNvSpPr>
            <a:spLocks noGrp="1"/>
          </p:cNvSpPr>
          <p:nvPr>
            <p:ph type="body" idx="1"/>
          </p:nvPr>
        </p:nvSpPr>
        <p:spPr>
          <a:xfrm>
            <a:off x="2874116" y="-803237"/>
            <a:ext cx="9239147" cy="10565601"/>
          </a:xfrm>
          <a:prstGeom prst="rect">
            <a:avLst/>
          </a:prstGeom>
        </p:spPr>
        <p:txBody>
          <a:bodyPr/>
          <a:lstStyle/>
          <a:p>
            <a:pPr marL="0" lvl="0" indent="0" algn="ctr">
              <a:spcBef>
                <a:spcPts val="0"/>
              </a:spcBef>
              <a:buSzTx/>
              <a:buNone/>
              <a:defRPr sz="1800"/>
            </a:pPr>
            <a:endParaRPr lang="en-US" sz="4000" dirty="0">
              <a:latin typeface="Helvetica"/>
              <a:cs typeface="Helvetica"/>
            </a:endParaRPr>
          </a:p>
          <a:p>
            <a:pPr marL="0" lvl="0" indent="0" algn="ctr">
              <a:spcBef>
                <a:spcPts val="0"/>
              </a:spcBef>
              <a:buSzTx/>
              <a:buNone/>
              <a:defRPr sz="1800"/>
            </a:pPr>
            <a:endParaRPr lang="en-US" sz="4000" dirty="0">
              <a:latin typeface="Helvetica"/>
              <a:cs typeface="Helvetica"/>
            </a:endParaRPr>
          </a:p>
          <a:p>
            <a:pPr marL="0" lvl="0" indent="0" algn="ctr">
              <a:spcBef>
                <a:spcPts val="0"/>
              </a:spcBef>
              <a:buSzTx/>
              <a:buNone/>
              <a:defRPr sz="1800"/>
            </a:pPr>
            <a:r>
              <a:rPr sz="4000" dirty="0">
                <a:latin typeface="Helvetica"/>
                <a:cs typeface="Helvetica"/>
              </a:rPr>
              <a:t>What </a:t>
            </a:r>
            <a:r>
              <a:rPr sz="4000" b="1" dirty="0">
                <a:latin typeface="Helvetica"/>
                <a:ea typeface="+mn-ea"/>
                <a:cs typeface="Helvetica"/>
                <a:sym typeface="Helvetica"/>
              </a:rPr>
              <a:t>one thing</a:t>
            </a:r>
            <a:r>
              <a:rPr sz="4000" dirty="0">
                <a:latin typeface="Helvetica"/>
                <a:cs typeface="Helvetica"/>
              </a:rPr>
              <a:t>, </a:t>
            </a:r>
          </a:p>
          <a:p>
            <a:pPr marL="0" lvl="0" indent="0" algn="ctr">
              <a:spcBef>
                <a:spcPts val="0"/>
              </a:spcBef>
              <a:buSzTx/>
              <a:buNone/>
              <a:defRPr sz="1800"/>
            </a:pPr>
            <a:r>
              <a:rPr sz="4000" dirty="0">
                <a:latin typeface="Helvetica"/>
                <a:cs typeface="Helvetica"/>
              </a:rPr>
              <a:t>if we do not attend </a:t>
            </a:r>
          </a:p>
          <a:p>
            <a:pPr marL="0" lvl="0" indent="0" algn="ctr">
              <a:spcBef>
                <a:spcPts val="0"/>
              </a:spcBef>
              <a:buSzTx/>
              <a:buNone/>
              <a:defRPr sz="1800"/>
            </a:pPr>
            <a:r>
              <a:rPr sz="4000" dirty="0">
                <a:latin typeface="Helvetica"/>
                <a:cs typeface="Helvetica"/>
              </a:rPr>
              <a:t>to this  issue soon, </a:t>
            </a:r>
          </a:p>
          <a:p>
            <a:pPr marL="0" lvl="0" indent="0" algn="ctr">
              <a:spcBef>
                <a:spcPts val="0"/>
              </a:spcBef>
              <a:buSzTx/>
              <a:buNone/>
              <a:defRPr sz="1800"/>
            </a:pPr>
            <a:r>
              <a:rPr sz="4000" b="1" dirty="0">
                <a:latin typeface="Helvetica"/>
                <a:ea typeface="+mn-ea"/>
                <a:cs typeface="Helvetica"/>
                <a:sym typeface="Helvetica"/>
              </a:rPr>
              <a:t>could create serious problems</a:t>
            </a:r>
            <a:r>
              <a:rPr sz="4000" dirty="0">
                <a:latin typeface="Helvetica"/>
                <a:cs typeface="Helvetica"/>
              </a:rPr>
              <a:t> </a:t>
            </a:r>
          </a:p>
          <a:p>
            <a:pPr marL="0" lvl="0" indent="0" algn="ctr">
              <a:spcBef>
                <a:spcPts val="0"/>
              </a:spcBef>
              <a:buSzTx/>
              <a:buNone/>
              <a:defRPr sz="1800"/>
            </a:pPr>
            <a:r>
              <a:rPr sz="4000" dirty="0">
                <a:latin typeface="Helvetica"/>
                <a:cs typeface="Helvetica"/>
              </a:rPr>
              <a:t>for us in the near future?</a:t>
            </a:r>
          </a:p>
          <a:p>
            <a:pPr marL="0" lvl="0" indent="0" algn="ctr">
              <a:spcBef>
                <a:spcPts val="0"/>
              </a:spcBef>
              <a:buSzTx/>
              <a:buNone/>
              <a:defRPr sz="1800"/>
            </a:pPr>
            <a:endParaRPr lang="en-US" sz="4000" dirty="0">
              <a:latin typeface="Helvetica"/>
              <a:cs typeface="Helvetica"/>
            </a:endParaRPr>
          </a:p>
          <a:p>
            <a:pPr marL="0" lvl="0" indent="0" algn="ctr">
              <a:spcBef>
                <a:spcPts val="0"/>
              </a:spcBef>
              <a:buSzTx/>
              <a:buNone/>
              <a:defRPr sz="1800"/>
            </a:pPr>
            <a:endParaRPr lang="en-US" sz="4000" dirty="0">
              <a:latin typeface="Helvetica"/>
              <a:cs typeface="Helvetica"/>
            </a:endParaRPr>
          </a:p>
          <a:p>
            <a:pPr marL="0" lvl="0" indent="0" algn="ctr">
              <a:spcBef>
                <a:spcPts val="0"/>
              </a:spcBef>
              <a:buSzTx/>
              <a:buNone/>
              <a:defRPr sz="1800"/>
            </a:pPr>
            <a:r>
              <a:rPr sz="4000" dirty="0">
                <a:latin typeface="Helvetica"/>
                <a:cs typeface="Helvetica"/>
              </a:rPr>
              <a:t>What </a:t>
            </a:r>
            <a:r>
              <a:rPr sz="4000" b="1" dirty="0">
                <a:latin typeface="Helvetica"/>
                <a:ea typeface="+mn-ea"/>
                <a:cs typeface="Helvetica"/>
                <a:sym typeface="Helvetica"/>
              </a:rPr>
              <a:t>fresh</a:t>
            </a:r>
            <a:r>
              <a:rPr sz="4000" dirty="0">
                <a:latin typeface="Helvetica"/>
                <a:cs typeface="Helvetica"/>
              </a:rPr>
              <a:t> </a:t>
            </a:r>
          </a:p>
          <a:p>
            <a:pPr marL="0" lvl="0" indent="0" algn="ctr">
              <a:spcBef>
                <a:spcPts val="0"/>
              </a:spcBef>
              <a:buSzTx/>
              <a:buNone/>
              <a:defRPr sz="1800"/>
            </a:pPr>
            <a:r>
              <a:rPr sz="4000" dirty="0">
                <a:latin typeface="Helvetica"/>
                <a:cs typeface="Helvetica"/>
              </a:rPr>
              <a:t>revenue-generating </a:t>
            </a:r>
            <a:r>
              <a:rPr sz="4000" b="1" dirty="0">
                <a:latin typeface="Helvetica"/>
                <a:ea typeface="+mn-ea"/>
                <a:cs typeface="Helvetica"/>
                <a:sym typeface="Helvetica"/>
              </a:rPr>
              <a:t>options</a:t>
            </a:r>
            <a:r>
              <a:rPr sz="4000" dirty="0">
                <a:latin typeface="Helvetica"/>
                <a:cs typeface="Helvetica"/>
              </a:rPr>
              <a:t> </a:t>
            </a:r>
          </a:p>
          <a:p>
            <a:pPr marL="0" lvl="0" indent="0" algn="ctr">
              <a:spcBef>
                <a:spcPts val="0"/>
              </a:spcBef>
              <a:buSzTx/>
              <a:buNone/>
              <a:defRPr sz="1800"/>
            </a:pPr>
            <a:r>
              <a:rPr sz="4000" dirty="0">
                <a:latin typeface="Helvetica"/>
                <a:cs typeface="Helvetica"/>
              </a:rPr>
              <a:t>are available to us to</a:t>
            </a:r>
          </a:p>
          <a:p>
            <a:pPr marL="0" lvl="0" indent="0" algn="ctr">
              <a:spcBef>
                <a:spcPts val="0"/>
              </a:spcBef>
              <a:buSzTx/>
              <a:buNone/>
              <a:defRPr sz="1800"/>
            </a:pPr>
            <a:r>
              <a:rPr sz="4000" dirty="0">
                <a:latin typeface="Helvetica"/>
                <a:cs typeface="Helvetica"/>
              </a:rPr>
              <a:t> significantly </a:t>
            </a:r>
            <a:r>
              <a:rPr sz="4000" b="1" dirty="0">
                <a:latin typeface="Helvetica"/>
                <a:ea typeface="+mn-ea"/>
                <a:cs typeface="Helvetica"/>
                <a:sym typeface="Helvetica"/>
              </a:rPr>
              <a:t>increase revenue?</a:t>
            </a:r>
            <a:endParaRPr sz="4000" dirty="0">
              <a:latin typeface="Helvetica"/>
              <a:cs typeface="Helvetica"/>
            </a:endParaRPr>
          </a:p>
          <a:p>
            <a:pPr marL="0" lvl="0" indent="0" algn="ctr">
              <a:spcBef>
                <a:spcPts val="0"/>
              </a:spcBef>
              <a:buSzTx/>
              <a:buNone/>
              <a:defRPr sz="1800"/>
            </a:pPr>
            <a:endParaRPr sz="4000" dirty="0">
              <a:latin typeface="Helvetica"/>
              <a:cs typeface="Helvetica"/>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body" idx="1"/>
          </p:nvPr>
        </p:nvSpPr>
        <p:spPr>
          <a:xfrm>
            <a:off x="952500" y="-1120143"/>
            <a:ext cx="11099800" cy="10010145"/>
          </a:xfrm>
          <a:prstGeom prst="rect">
            <a:avLst/>
          </a:prstGeom>
        </p:spPr>
        <p:txBody>
          <a:bodyPr/>
          <a:lstStyle/>
          <a:p>
            <a:pPr marL="0" lvl="0" indent="0" algn="ctr">
              <a:buSzTx/>
              <a:buNone/>
              <a:defRPr sz="1800"/>
            </a:pPr>
            <a:r>
              <a:rPr sz="6300" b="1" i="1" dirty="0">
                <a:latin typeface="Helvetica"/>
                <a:ea typeface="+mn-ea"/>
                <a:cs typeface="Helvetica"/>
                <a:sym typeface="Helvetica"/>
              </a:rPr>
              <a:t>Guard  The  Agenda!</a:t>
            </a:r>
          </a:p>
          <a:p>
            <a:pPr marL="0" lvl="0" indent="0" algn="ctr">
              <a:buSzTx/>
              <a:buNone/>
              <a:defRPr sz="1800"/>
            </a:pPr>
            <a:r>
              <a:rPr sz="4500" b="1" i="1" dirty="0">
                <a:latin typeface="Helvetica"/>
                <a:ea typeface="+mn-ea"/>
                <a:cs typeface="Helvetica"/>
                <a:sym typeface="Helvetica"/>
              </a:rPr>
              <a:t>Items for Information</a:t>
            </a:r>
          </a:p>
          <a:p>
            <a:pPr marL="0" lvl="0" indent="0" algn="ctr">
              <a:buSzTx/>
              <a:buNone/>
              <a:defRPr sz="1800"/>
            </a:pPr>
            <a:r>
              <a:rPr sz="4500" b="1" i="1" dirty="0">
                <a:latin typeface="Helvetica"/>
                <a:ea typeface="+mn-ea"/>
                <a:cs typeface="Helvetica"/>
                <a:sym typeface="Helvetica"/>
              </a:rPr>
              <a:t>Items for Discussion</a:t>
            </a:r>
          </a:p>
          <a:p>
            <a:pPr marL="0" lvl="0" indent="0" algn="ctr">
              <a:buSzTx/>
              <a:buNone/>
              <a:defRPr sz="1800"/>
            </a:pPr>
            <a:r>
              <a:rPr sz="4500" b="1" i="1" dirty="0">
                <a:latin typeface="Helvetica"/>
                <a:ea typeface="+mn-ea"/>
                <a:cs typeface="Helvetica"/>
                <a:sym typeface="Helvetica"/>
              </a:rPr>
              <a:t>Items for Decision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6.jpeg"/>
          <p:cNvPicPr/>
          <p:nvPr/>
        </p:nvPicPr>
        <p:blipFill>
          <a:blip r:embed="rId2"/>
          <a:stretch>
            <a:fillRect/>
          </a:stretch>
        </p:blipFill>
        <p:spPr>
          <a:xfrm>
            <a:off x="-7747518" y="-1018986"/>
            <a:ext cx="29478936" cy="11791572"/>
          </a:xfrm>
          <a:prstGeom prst="rect">
            <a:avLst/>
          </a:prstGeom>
          <a:ln w="12700">
            <a:miter lim="400000"/>
          </a:ln>
        </p:spPr>
      </p:pic>
      <p:sp>
        <p:nvSpPr>
          <p:cNvPr id="50" name="Shape 50"/>
          <p:cNvSpPr/>
          <p:nvPr/>
        </p:nvSpPr>
        <p:spPr>
          <a:xfrm>
            <a:off x="940196" y="1246504"/>
            <a:ext cx="11124408" cy="7080330"/>
          </a:xfrm>
          <a:prstGeom prst="rect">
            <a:avLst/>
          </a:prstGeom>
          <a:solidFill>
            <a:srgbClr val="FFFFFF">
              <a:alpha val="12103"/>
            </a:srgbClr>
          </a:solidFill>
          <a:ln w="12700">
            <a:miter lim="400000"/>
          </a:ln>
        </p:spPr>
        <p:txBody>
          <a:bodyPr lIns="0" tIns="0" rIns="0" bIns="0" anchor="ctr"/>
          <a:lstStyle/>
          <a:p>
            <a:pPr lvl="0">
              <a:defRPr sz="2400">
                <a:solidFill>
                  <a:srgbClr val="FFFFFF"/>
                </a:solidFill>
                <a:latin typeface="Helvetica Light"/>
                <a:ea typeface="Helvetica Light"/>
                <a:cs typeface="Helvetica Light"/>
                <a:sym typeface="Helvetica Light"/>
              </a:defRPr>
            </a:pPr>
            <a:endParaRPr/>
          </a:p>
        </p:txBody>
      </p:sp>
      <p:sp>
        <p:nvSpPr>
          <p:cNvPr id="51" name="Shape 51"/>
          <p:cNvSpPr>
            <a:spLocks noGrp="1"/>
          </p:cNvSpPr>
          <p:nvPr>
            <p:ph type="body" idx="1"/>
          </p:nvPr>
        </p:nvSpPr>
        <p:spPr>
          <a:xfrm>
            <a:off x="1652606" y="1773876"/>
            <a:ext cx="9699588" cy="5741106"/>
          </a:xfrm>
          <a:prstGeom prst="rect">
            <a:avLst/>
          </a:prstGeom>
          <a:ln>
            <a:solidFill>
              <a:srgbClr val="FFFFFF"/>
            </a:solidFill>
          </a:ln>
          <a:effectLst>
            <a:outerShdw blurRad="50800" dist="25400" dir="3600000" rotWithShape="0">
              <a:srgbClr val="000000">
                <a:alpha val="70000"/>
              </a:srgbClr>
            </a:outerShdw>
          </a:effectLst>
        </p:spPr>
        <p:txBody>
          <a:bodyPr/>
          <a:lstStyle/>
          <a:p>
            <a:pPr marL="0" lvl="0" indent="0" algn="ctr">
              <a:spcBef>
                <a:spcPts val="0"/>
              </a:spcBef>
              <a:buSzTx/>
              <a:buNone/>
              <a:defRPr sz="1800"/>
            </a:pPr>
            <a:r>
              <a:rPr lang="en-US" sz="6000" dirty="0">
                <a:solidFill>
                  <a:srgbClr val="FFFFFF"/>
                </a:solidFill>
                <a:latin typeface="Helvetica"/>
                <a:cs typeface="Helvetica"/>
              </a:rPr>
              <a:t>Board development is </a:t>
            </a:r>
          </a:p>
          <a:p>
            <a:pPr marL="0" lvl="0" indent="0" algn="ctr">
              <a:spcBef>
                <a:spcPts val="0"/>
              </a:spcBef>
              <a:buSzTx/>
              <a:buNone/>
              <a:defRPr sz="1800"/>
            </a:pPr>
            <a:r>
              <a:rPr lang="en-US" sz="6000" dirty="0">
                <a:solidFill>
                  <a:srgbClr val="FFFFFF"/>
                </a:solidFill>
                <a:latin typeface="Helvetica"/>
                <a:cs typeface="Helvetica"/>
              </a:rPr>
              <a:t>an on-going, </a:t>
            </a:r>
            <a:r>
              <a:rPr lang="en-US" sz="6000" b="1" dirty="0">
                <a:solidFill>
                  <a:srgbClr val="FFFFFF"/>
                </a:solidFill>
                <a:latin typeface="Helvetica"/>
                <a:cs typeface="Helvetica"/>
              </a:rPr>
              <a:t>intentional</a:t>
            </a:r>
            <a:r>
              <a:rPr lang="en-US" sz="6000" dirty="0">
                <a:solidFill>
                  <a:srgbClr val="FFFFFF"/>
                </a:solidFill>
                <a:latin typeface="Helvetica"/>
                <a:cs typeface="Helvetica"/>
              </a:rPr>
              <a:t> </a:t>
            </a:r>
            <a:r>
              <a:rPr lang="en-US" sz="6000" b="1" dirty="0">
                <a:solidFill>
                  <a:srgbClr val="FFFFFF"/>
                </a:solidFill>
                <a:latin typeface="Helvetica"/>
                <a:cs typeface="Helvetica"/>
              </a:rPr>
              <a:t>process</a:t>
            </a:r>
            <a:r>
              <a:rPr lang="en-US" sz="6000" dirty="0">
                <a:solidFill>
                  <a:srgbClr val="FFFFFF"/>
                </a:solidFill>
                <a:latin typeface="Helvetica"/>
                <a:cs typeface="Helvetica"/>
              </a:rPr>
              <a:t>; </a:t>
            </a:r>
          </a:p>
          <a:p>
            <a:pPr marL="0" lvl="0" indent="0" algn="ctr">
              <a:spcBef>
                <a:spcPts val="0"/>
              </a:spcBef>
              <a:buSzTx/>
              <a:buNone/>
              <a:defRPr sz="1800"/>
            </a:pPr>
            <a:r>
              <a:rPr lang="en-US" sz="6000" dirty="0">
                <a:solidFill>
                  <a:srgbClr val="FFFFFF"/>
                </a:solidFill>
                <a:latin typeface="Helvetica"/>
                <a:cs typeface="Helvetica"/>
              </a:rPr>
              <a:t>not a one-time event.</a:t>
            </a:r>
            <a:endParaRPr sz="6000" dirty="0">
              <a:solidFill>
                <a:srgbClr val="FFFFFF"/>
              </a:solidFill>
              <a:latin typeface="Helvetica"/>
              <a:cs typeface="Helvetica"/>
            </a:endParaRPr>
          </a:p>
        </p:txBody>
      </p:sp>
    </p:spTree>
    <p:extLst>
      <p:ext uri="{BB962C8B-B14F-4D97-AF65-F5344CB8AC3E}">
        <p14:creationId xmlns:p14="http://schemas.microsoft.com/office/powerpoint/2010/main" val="95619806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8" name="Shape 118"/>
          <p:cNvSpPr/>
          <p:nvPr/>
        </p:nvSpPr>
        <p:spPr>
          <a:xfrm>
            <a:off x="5892187" y="1596338"/>
            <a:ext cx="1217424" cy="267252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20000" b="1" spc="-3000">
                <a:solidFill>
                  <a:srgbClr val="FFFFFF"/>
                </a:solidFill>
                <a:latin typeface="+mn-lt"/>
                <a:ea typeface="+mn-ea"/>
                <a:cs typeface="+mn-cs"/>
                <a:sym typeface="Helvetica"/>
              </a:defRPr>
            </a:lvl1pPr>
          </a:lstStyle>
          <a:p>
            <a:pPr lvl="0">
              <a:defRPr sz="1800" b="0" spc="0">
                <a:solidFill>
                  <a:srgbClr val="000000"/>
                </a:solidFill>
              </a:defRPr>
            </a:pPr>
            <a:r>
              <a:rPr sz="16700" b="1" spc="-3000" dirty="0">
                <a:solidFill>
                  <a:srgbClr val="FFFFFF"/>
                </a:solidFill>
              </a:rPr>
              <a:t>3</a:t>
            </a:r>
          </a:p>
        </p:txBody>
      </p:sp>
      <p:sp>
        <p:nvSpPr>
          <p:cNvPr id="120" name="Shape 120"/>
          <p:cNvSpPr>
            <a:spLocks noGrp="1"/>
          </p:cNvSpPr>
          <p:nvPr>
            <p:ph type="body" idx="1"/>
          </p:nvPr>
        </p:nvSpPr>
        <p:spPr>
          <a:xfrm>
            <a:off x="496998" y="4068409"/>
            <a:ext cx="11964786" cy="4221269"/>
          </a:xfrm>
          <a:prstGeom prst="rect">
            <a:avLst/>
          </a:prstGeom>
        </p:spPr>
        <p:txBody>
          <a:bodyPr>
            <a:normAutofit lnSpcReduction="10000"/>
          </a:bodyPr>
          <a:lstStyle/>
          <a:p>
            <a:pPr marL="0" lvl="0" indent="0" algn="ctr">
              <a:spcBef>
                <a:spcPts val="0"/>
              </a:spcBef>
              <a:buSzTx/>
              <a:buNone/>
              <a:defRPr sz="1800"/>
            </a:pPr>
            <a:r>
              <a:rPr sz="6000" b="1" cap="all" dirty="0">
                <a:latin typeface="Helvetica"/>
                <a:ea typeface="+mn-ea"/>
                <a:cs typeface="Helvetica"/>
                <a:sym typeface="Helvetica"/>
              </a:rPr>
              <a:t> Communicate in conflict situations with civility.</a:t>
            </a:r>
          </a:p>
          <a:p>
            <a:pPr marL="0" lvl="0" indent="0" algn="ctr">
              <a:spcBef>
                <a:spcPts val="0"/>
              </a:spcBef>
              <a:buSzTx/>
              <a:buNone/>
              <a:defRPr sz="1800"/>
            </a:pPr>
            <a:r>
              <a:rPr sz="4000" i="1" dirty="0">
                <a:latin typeface="Helvetica"/>
                <a:cs typeface="Helvetica"/>
              </a:rPr>
              <a:t> </a:t>
            </a:r>
            <a:r>
              <a:rPr sz="4000" b="1" i="1" dirty="0">
                <a:latin typeface="Helvetica"/>
                <a:ea typeface="+mn-ea"/>
                <a:cs typeface="Helvetica"/>
                <a:sym typeface="Helvetica"/>
              </a:rPr>
              <a:t>Collisions</a:t>
            </a:r>
            <a:r>
              <a:rPr sz="4000" i="1" dirty="0">
                <a:latin typeface="Helvetica"/>
                <a:cs typeface="Helvetica"/>
              </a:rPr>
              <a:t> occur over vision, values, traditions, plans and …!</a:t>
            </a:r>
          </a:p>
          <a:p>
            <a:pPr marL="0" lvl="0" indent="0" algn="ctr">
              <a:spcBef>
                <a:spcPts val="0"/>
              </a:spcBef>
              <a:buSzTx/>
              <a:buNone/>
              <a:defRPr sz="1800"/>
            </a:pPr>
            <a:endParaRPr sz="4000" i="1" dirty="0">
              <a:latin typeface="Helvetica"/>
              <a:cs typeface="Helvetica"/>
            </a:endParaRPr>
          </a:p>
          <a:p>
            <a:pPr marL="0" lvl="0" indent="0" algn="ctr">
              <a:spcBef>
                <a:spcPts val="0"/>
              </a:spcBef>
              <a:buSzTx/>
              <a:buNone/>
              <a:defRPr sz="1800"/>
            </a:pPr>
            <a:r>
              <a:rPr sz="4000" i="1" dirty="0">
                <a:latin typeface="Helvetica"/>
                <a:cs typeface="Helvetica"/>
              </a:rPr>
              <a:t>“Anchors are needed…!”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0">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2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2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build="p" bldLvl="5"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body" idx="1"/>
          </p:nvPr>
        </p:nvSpPr>
        <p:spPr>
          <a:xfrm>
            <a:off x="164636" y="646711"/>
            <a:ext cx="11865577" cy="7545087"/>
          </a:xfrm>
          <a:prstGeom prst="rect">
            <a:avLst/>
          </a:prstGeom>
        </p:spPr>
        <p:txBody>
          <a:bodyPr>
            <a:normAutofit/>
          </a:bodyPr>
          <a:lstStyle/>
          <a:p>
            <a:pPr marL="1701800" lvl="0" indent="-914400">
              <a:spcBef>
                <a:spcPts val="3200"/>
              </a:spcBef>
              <a:buSzPct val="100000"/>
              <a:buAutoNum type="arabicPeriod"/>
              <a:defRPr sz="1800"/>
            </a:pPr>
            <a:r>
              <a:rPr sz="6000" b="1" dirty="0">
                <a:latin typeface="Helvetica"/>
                <a:ea typeface="+mn-ea"/>
                <a:cs typeface="Helvetica"/>
                <a:sym typeface="Helvetica"/>
              </a:rPr>
              <a:t>Speak Gracefully.</a:t>
            </a:r>
            <a:r>
              <a:rPr sz="6000" dirty="0">
                <a:latin typeface="Helvetica"/>
                <a:cs typeface="Helvetica"/>
              </a:rPr>
              <a:t> </a:t>
            </a:r>
            <a:r>
              <a:rPr sz="4800" dirty="0">
                <a:latin typeface="Helvetica"/>
                <a:cs typeface="Helvetica"/>
              </a:rPr>
              <a:t>Watch the words you speak.</a:t>
            </a:r>
          </a:p>
          <a:p>
            <a:pPr marL="1701800" lvl="0" indent="-914400">
              <a:spcBef>
                <a:spcPts val="3200"/>
              </a:spcBef>
              <a:buSzPct val="100000"/>
              <a:buAutoNum type="arabicPeriod" startAt="2"/>
              <a:defRPr sz="1800"/>
            </a:pPr>
            <a:r>
              <a:rPr sz="6000" b="1" dirty="0">
                <a:latin typeface="Helvetica"/>
                <a:ea typeface="+mn-ea"/>
                <a:cs typeface="Helvetica"/>
                <a:sym typeface="Helvetica"/>
              </a:rPr>
              <a:t>Listen Intently.</a:t>
            </a:r>
            <a:r>
              <a:rPr sz="6000" dirty="0">
                <a:latin typeface="Helvetica"/>
                <a:cs typeface="Helvetica"/>
              </a:rPr>
              <a:t> </a:t>
            </a:r>
            <a:r>
              <a:rPr sz="4800" dirty="0">
                <a:latin typeface="Helvetica"/>
                <a:cs typeface="Helvetica"/>
              </a:rPr>
              <a:t>Seek first to understand.</a:t>
            </a:r>
          </a:p>
          <a:p>
            <a:pPr marL="1701800" lvl="0" indent="-914400">
              <a:spcBef>
                <a:spcPts val="3200"/>
              </a:spcBef>
              <a:buSzPct val="100000"/>
              <a:buAutoNum type="arabicPeriod" startAt="3"/>
              <a:defRPr sz="1800"/>
            </a:pPr>
            <a:r>
              <a:rPr sz="6000" b="1" dirty="0">
                <a:latin typeface="Helvetica"/>
                <a:ea typeface="+mn-ea"/>
                <a:cs typeface="Helvetica"/>
                <a:sym typeface="Helvetica"/>
              </a:rPr>
              <a:t>Forgive Freely</a:t>
            </a:r>
            <a:r>
              <a:rPr sz="6000" dirty="0">
                <a:latin typeface="Helvetica"/>
                <a:cs typeface="Helvetica"/>
              </a:rPr>
              <a:t>. </a:t>
            </a:r>
            <a:r>
              <a:rPr sz="5400" dirty="0">
                <a:latin typeface="Helvetica"/>
                <a:cs typeface="Helvetica"/>
              </a:rPr>
              <a:t>Be proactive in </a:t>
            </a:r>
            <a:r>
              <a:rPr lang="en-US" sz="5400" dirty="0">
                <a:latin typeface="Helvetica"/>
                <a:cs typeface="Helvetica"/>
              </a:rPr>
              <a:t>  </a:t>
            </a:r>
            <a:r>
              <a:rPr sz="5400" dirty="0">
                <a:latin typeface="Helvetica"/>
                <a:cs typeface="Helvetica"/>
              </a:rPr>
              <a:t>extending forgiveness.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2">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2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2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1" build="p" bldLvl="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body" idx="1"/>
          </p:nvPr>
        </p:nvSpPr>
        <p:spPr>
          <a:xfrm>
            <a:off x="258714" y="552645"/>
            <a:ext cx="12406524" cy="7257123"/>
          </a:xfrm>
          <a:prstGeom prst="rect">
            <a:avLst/>
          </a:prstGeom>
        </p:spPr>
        <p:txBody>
          <a:bodyPr>
            <a:normAutofit/>
          </a:bodyPr>
          <a:lstStyle/>
          <a:p>
            <a:pPr marL="300036" lvl="0" indent="0" defTabSz="438150">
              <a:spcBef>
                <a:spcPts val="1900"/>
              </a:spcBef>
              <a:buSzPct val="100000"/>
              <a:buNone/>
              <a:defRPr sz="1800"/>
            </a:pPr>
            <a:r>
              <a:rPr lang="en-US" sz="6000" b="1" dirty="0">
                <a:latin typeface="Helvetica"/>
                <a:ea typeface="+mn-ea"/>
                <a:cs typeface="Helvetica"/>
                <a:sym typeface="Helvetica"/>
              </a:rPr>
              <a:t>4. </a:t>
            </a:r>
            <a:r>
              <a:rPr sz="6000" b="1" dirty="0">
                <a:latin typeface="Helvetica"/>
                <a:ea typeface="+mn-ea"/>
                <a:cs typeface="Helvetica"/>
                <a:sym typeface="Helvetica"/>
              </a:rPr>
              <a:t>Care deeply</a:t>
            </a:r>
            <a:r>
              <a:rPr sz="6000" dirty="0">
                <a:latin typeface="Helvetica"/>
                <a:cs typeface="Helvetica"/>
              </a:rPr>
              <a:t>. </a:t>
            </a:r>
            <a:r>
              <a:rPr sz="4400" dirty="0">
                <a:latin typeface="Helvetica"/>
                <a:cs typeface="Helvetica"/>
              </a:rPr>
              <a:t>Value people, not power.</a:t>
            </a:r>
            <a:endParaRPr sz="4800" b="1" dirty="0">
              <a:latin typeface="Helvetica"/>
              <a:ea typeface="+mn-ea"/>
              <a:cs typeface="Helvetica"/>
              <a:sym typeface="Helvetica"/>
            </a:endParaRPr>
          </a:p>
          <a:p>
            <a:pPr marL="1214436" lvl="0" indent="-914400" defTabSz="438150">
              <a:spcBef>
                <a:spcPts val="1900"/>
              </a:spcBef>
              <a:buSzPct val="100000"/>
              <a:buAutoNum type="arabicPeriod" startAt="5"/>
              <a:defRPr sz="1800"/>
            </a:pPr>
            <a:r>
              <a:rPr sz="6000" b="1" dirty="0">
                <a:latin typeface="Helvetica"/>
                <a:ea typeface="+mn-ea"/>
                <a:cs typeface="Helvetica"/>
                <a:sym typeface="Helvetica"/>
              </a:rPr>
              <a:t>Plan Decisively.</a:t>
            </a:r>
            <a:r>
              <a:rPr sz="6000" dirty="0">
                <a:latin typeface="Helvetica"/>
                <a:cs typeface="Helvetica"/>
              </a:rPr>
              <a:t> </a:t>
            </a:r>
            <a:r>
              <a:rPr sz="4400" dirty="0">
                <a:latin typeface="Helvetica"/>
                <a:cs typeface="Helvetica"/>
              </a:rPr>
              <a:t>Combine clear vision </a:t>
            </a:r>
            <a:endParaRPr lang="en-US" sz="4400" dirty="0">
              <a:latin typeface="Helvetica"/>
              <a:cs typeface="Helvetica"/>
            </a:endParaRPr>
          </a:p>
          <a:p>
            <a:pPr marL="300036" lvl="0" indent="0" defTabSz="438150">
              <a:spcBef>
                <a:spcPts val="1900"/>
              </a:spcBef>
              <a:buSzPct val="100000"/>
              <a:buNone/>
              <a:defRPr sz="1800"/>
            </a:pPr>
            <a:r>
              <a:rPr lang="en-US" sz="4800" dirty="0">
                <a:latin typeface="Helvetica"/>
                <a:cs typeface="Helvetica"/>
              </a:rPr>
              <a:t> </a:t>
            </a:r>
            <a:r>
              <a:rPr lang="en-US" sz="4400" dirty="0">
                <a:latin typeface="Helvetica"/>
                <a:cs typeface="Helvetica"/>
              </a:rPr>
              <a:t>    </a:t>
            </a:r>
            <a:r>
              <a:rPr sz="4400" dirty="0">
                <a:latin typeface="Helvetica"/>
                <a:cs typeface="Helvetica"/>
              </a:rPr>
              <a:t>and deep humility with intense resolve.</a:t>
            </a:r>
          </a:p>
          <a:p>
            <a:pPr marL="300036" lvl="0" indent="0" defTabSz="438150">
              <a:spcBef>
                <a:spcPts val="1900"/>
              </a:spcBef>
              <a:buSzPct val="100000"/>
              <a:buNone/>
              <a:defRPr sz="1800"/>
            </a:pPr>
            <a:endParaRPr sz="4500" dirty="0">
              <a:latin typeface="Helvetica"/>
              <a:cs typeface="Helvetica"/>
            </a:endParaRPr>
          </a:p>
          <a:p>
            <a:pPr marL="0" lvl="0" indent="300036" algn="ctr" defTabSz="438150">
              <a:spcBef>
                <a:spcPts val="1900"/>
              </a:spcBef>
              <a:buSzTx/>
              <a:buNone/>
              <a:defRPr sz="1800"/>
            </a:pPr>
            <a:r>
              <a:rPr sz="5400" b="1" dirty="0">
                <a:latin typeface="Helvetica"/>
                <a:cs typeface="Helvetica"/>
              </a:rPr>
              <a:t>Focus</a:t>
            </a:r>
            <a:r>
              <a:rPr sz="5400" dirty="0">
                <a:latin typeface="Helvetica"/>
                <a:cs typeface="Helvetica"/>
              </a:rPr>
              <a:t> on change in </a:t>
            </a:r>
            <a:r>
              <a:rPr sz="5400" b="1" dirty="0">
                <a:latin typeface="Helvetica"/>
                <a:cs typeface="Helvetica"/>
              </a:rPr>
              <a:t>yourself</a:t>
            </a:r>
            <a:r>
              <a:rPr lang="en-US" sz="5400" b="1" dirty="0">
                <a:latin typeface="Helvetica"/>
                <a:cs typeface="Helvetica"/>
              </a:rPr>
              <a:t>…</a:t>
            </a:r>
            <a:r>
              <a:rPr sz="5400" dirty="0">
                <a:latin typeface="Helvetica"/>
                <a:cs typeface="Helvetica"/>
              </a:rPr>
              <a:t> </a:t>
            </a:r>
          </a:p>
          <a:p>
            <a:pPr marL="0" lvl="0" indent="300036" algn="ctr" defTabSz="438150">
              <a:spcBef>
                <a:spcPts val="1900"/>
              </a:spcBef>
              <a:buSzTx/>
              <a:buNone/>
              <a:defRPr sz="1800"/>
            </a:pPr>
            <a:r>
              <a:rPr sz="5400" dirty="0">
                <a:latin typeface="Helvetica"/>
                <a:cs typeface="Helvetica"/>
              </a:rPr>
              <a:t>even as you seek for change in </a:t>
            </a:r>
            <a:r>
              <a:rPr sz="5400" b="1" dirty="0">
                <a:latin typeface="Helvetica"/>
                <a:cs typeface="Helvetica"/>
              </a:rPr>
              <a:t>others</a:t>
            </a:r>
            <a:r>
              <a:rPr sz="5400" dirty="0">
                <a:latin typeface="Helvetica"/>
                <a:cs typeface="Helvetica"/>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4">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2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24">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2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124">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iterate>
                                    <p:tmAbs val="0"/>
                                  </p:iterate>
                                  <p:childTnLst>
                                    <p:set>
                                      <p:cBhvr>
                                        <p:cTn id="21" fill="hold"/>
                                        <p:tgtEl>
                                          <p:spTgt spid="1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1" build="p" bldLvl="5"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body" idx="1"/>
          </p:nvPr>
        </p:nvSpPr>
        <p:spPr>
          <a:xfrm>
            <a:off x="470391" y="540887"/>
            <a:ext cx="12089010" cy="7360764"/>
          </a:xfrm>
          <a:prstGeom prst="rect">
            <a:avLst/>
          </a:prstGeom>
        </p:spPr>
        <p:txBody>
          <a:bodyPr>
            <a:normAutofit/>
          </a:bodyPr>
          <a:lstStyle/>
          <a:p>
            <a:pPr defTabSz="288714">
              <a:spcBef>
                <a:spcPts val="0"/>
              </a:spcBef>
              <a:buClr>
                <a:schemeClr val="bg2">
                  <a:lumMod val="75000"/>
                </a:schemeClr>
              </a:buClr>
              <a:buFont typeface="Wingdings" charset="2"/>
              <a:buChar char="§"/>
              <a:defRPr sz="1800"/>
            </a:pPr>
            <a:r>
              <a:rPr sz="3959" b="1" dirty="0">
                <a:latin typeface="Helvetica"/>
                <a:ea typeface="+mn-ea"/>
                <a:cs typeface="Helvetica"/>
                <a:sym typeface="Helvetica"/>
              </a:rPr>
              <a:t>Vigorously discuss policy </a:t>
            </a:r>
            <a:r>
              <a:rPr lang="en-US" sz="3959" b="1" dirty="0">
                <a:latin typeface="Helvetica"/>
                <a:ea typeface="+mn-ea"/>
                <a:cs typeface="Helvetica"/>
                <a:sym typeface="Helvetica"/>
              </a:rPr>
              <a:t>and program </a:t>
            </a:r>
            <a:r>
              <a:rPr sz="3959" b="1" dirty="0">
                <a:latin typeface="Helvetica"/>
                <a:ea typeface="+mn-ea"/>
                <a:cs typeface="Helvetica"/>
                <a:sym typeface="Helvetica"/>
              </a:rPr>
              <a:t>options and make decisions </a:t>
            </a:r>
            <a:r>
              <a:rPr sz="3959" b="1" i="1" dirty="0">
                <a:latin typeface="Helvetica"/>
                <a:ea typeface="+mn-ea"/>
                <a:cs typeface="Helvetica"/>
                <a:sym typeface="Helvetica"/>
              </a:rPr>
              <a:t>within</a:t>
            </a:r>
            <a:r>
              <a:rPr sz="3959" b="1" dirty="0">
                <a:latin typeface="Helvetica"/>
                <a:ea typeface="+mn-ea"/>
                <a:cs typeface="Helvetica"/>
                <a:sym typeface="Helvetica"/>
              </a:rPr>
              <a:t> board meetings!</a:t>
            </a:r>
            <a:endParaRPr lang="en-US" sz="3959" b="1" dirty="0">
              <a:latin typeface="Helvetica"/>
              <a:ea typeface="+mn-ea"/>
              <a:cs typeface="Helvetica"/>
              <a:sym typeface="Helvetica"/>
            </a:endParaRPr>
          </a:p>
          <a:p>
            <a:pPr marL="0" indent="0" defTabSz="288714">
              <a:spcBef>
                <a:spcPts val="0"/>
              </a:spcBef>
              <a:buClr>
                <a:schemeClr val="bg2">
                  <a:lumMod val="75000"/>
                </a:schemeClr>
              </a:buClr>
              <a:buNone/>
              <a:defRPr sz="1800"/>
            </a:pPr>
            <a:endParaRPr sz="3959" b="1" dirty="0">
              <a:latin typeface="Helvetica"/>
              <a:ea typeface="+mn-ea"/>
              <a:cs typeface="Helvetica"/>
              <a:sym typeface="Helvetica"/>
            </a:endParaRPr>
          </a:p>
          <a:p>
            <a:pPr defTabSz="288714">
              <a:spcBef>
                <a:spcPts val="0"/>
              </a:spcBef>
              <a:buClr>
                <a:schemeClr val="bg2">
                  <a:lumMod val="75000"/>
                </a:schemeClr>
              </a:buClr>
              <a:buFont typeface="Wingdings" charset="2"/>
              <a:buChar char="§"/>
              <a:defRPr sz="1800"/>
            </a:pPr>
            <a:r>
              <a:rPr sz="3959" b="1" dirty="0">
                <a:latin typeface="Helvetica"/>
                <a:ea typeface="+mn-ea"/>
                <a:cs typeface="Helvetica"/>
                <a:sym typeface="Helvetica"/>
              </a:rPr>
              <a:t>Communicate board action</a:t>
            </a:r>
            <a:r>
              <a:rPr lang="en-US" sz="3959" b="1" dirty="0">
                <a:latin typeface="Helvetica"/>
                <a:ea typeface="+mn-ea"/>
                <a:cs typeface="Helvetica"/>
                <a:sym typeface="Helvetica"/>
              </a:rPr>
              <a:t> </a:t>
            </a:r>
            <a:r>
              <a:rPr sz="3959" b="1" i="1" dirty="0">
                <a:latin typeface="Helvetica"/>
                <a:ea typeface="+mn-ea"/>
                <a:cs typeface="Helvetica"/>
                <a:sym typeface="Helvetica"/>
              </a:rPr>
              <a:t>outside</a:t>
            </a:r>
            <a:r>
              <a:rPr sz="3959" b="1" dirty="0">
                <a:latin typeface="Helvetica"/>
                <a:ea typeface="+mn-ea"/>
                <a:cs typeface="Helvetica"/>
                <a:sym typeface="Helvetica"/>
              </a:rPr>
              <a:t> of board meetings</a:t>
            </a:r>
            <a:r>
              <a:rPr lang="en-US" sz="3959" b="1" dirty="0">
                <a:latin typeface="Helvetica"/>
                <a:ea typeface="+mn-ea"/>
                <a:cs typeface="Helvetica"/>
                <a:sym typeface="Helvetica"/>
              </a:rPr>
              <a:t> </a:t>
            </a:r>
            <a:r>
              <a:rPr sz="3959" b="1" dirty="0">
                <a:latin typeface="Helvetica"/>
                <a:ea typeface="+mn-ea"/>
                <a:cs typeface="Helvetica"/>
                <a:sym typeface="Helvetica"/>
              </a:rPr>
              <a:t>with unified support!</a:t>
            </a:r>
            <a:endParaRPr lang="en-US" sz="3959" b="1" dirty="0">
              <a:latin typeface="Helvetica"/>
              <a:ea typeface="+mn-ea"/>
              <a:cs typeface="Helvetica"/>
              <a:sym typeface="Helvetica"/>
            </a:endParaRPr>
          </a:p>
          <a:p>
            <a:pPr marL="0" indent="0" defTabSz="288714">
              <a:spcBef>
                <a:spcPts val="0"/>
              </a:spcBef>
              <a:buClr>
                <a:schemeClr val="bg2">
                  <a:lumMod val="75000"/>
                </a:schemeClr>
              </a:buClr>
              <a:buNone/>
              <a:defRPr sz="1800"/>
            </a:pPr>
            <a:endParaRPr sz="3959" b="1" dirty="0">
              <a:latin typeface="Helvetica"/>
              <a:ea typeface="+mn-ea"/>
              <a:cs typeface="Helvetica"/>
              <a:sym typeface="Helvetica"/>
            </a:endParaRPr>
          </a:p>
          <a:p>
            <a:pPr defTabSz="288714">
              <a:spcBef>
                <a:spcPts val="0"/>
              </a:spcBef>
              <a:buClr>
                <a:schemeClr val="bg2">
                  <a:lumMod val="75000"/>
                </a:schemeClr>
              </a:buClr>
              <a:buFont typeface="Wingdings" charset="2"/>
              <a:buChar char="§"/>
              <a:defRPr sz="1800"/>
            </a:pPr>
            <a:r>
              <a:rPr sz="3959" b="1" dirty="0">
                <a:latin typeface="Helvetica"/>
                <a:ea typeface="+mn-ea"/>
                <a:cs typeface="Helvetica"/>
                <a:sym typeface="Helvetica"/>
              </a:rPr>
              <a:t>Keep confidential conversations, CONFIDENTIAL!</a:t>
            </a:r>
            <a:endParaRPr lang="en-US" sz="3959" b="1" dirty="0">
              <a:latin typeface="Helvetica"/>
              <a:ea typeface="+mn-ea"/>
              <a:cs typeface="Helvetica"/>
              <a:sym typeface="Helvetica"/>
            </a:endParaRPr>
          </a:p>
          <a:p>
            <a:pPr marL="0" indent="0" defTabSz="288714">
              <a:spcBef>
                <a:spcPts val="0"/>
              </a:spcBef>
              <a:buClr>
                <a:schemeClr val="bg2">
                  <a:lumMod val="75000"/>
                </a:schemeClr>
              </a:buClr>
              <a:buNone/>
              <a:defRPr sz="1800"/>
            </a:pPr>
            <a:endParaRPr sz="3959" b="1" dirty="0">
              <a:latin typeface="Helvetica"/>
              <a:ea typeface="+mn-ea"/>
              <a:cs typeface="Helvetica"/>
              <a:sym typeface="Helvetica"/>
            </a:endParaRPr>
          </a:p>
          <a:p>
            <a:pPr defTabSz="288714">
              <a:spcBef>
                <a:spcPts val="0"/>
              </a:spcBef>
              <a:buClr>
                <a:schemeClr val="bg2">
                  <a:lumMod val="75000"/>
                </a:schemeClr>
              </a:buClr>
              <a:buFont typeface="Wingdings" charset="2"/>
              <a:buChar char="§"/>
              <a:defRPr sz="1800"/>
            </a:pPr>
            <a:r>
              <a:rPr sz="3959" b="1" dirty="0">
                <a:latin typeface="Helvetica"/>
                <a:ea typeface="+mn-ea"/>
                <a:cs typeface="Helvetica"/>
                <a:sym typeface="Helvetica"/>
              </a:rPr>
              <a:t>Accept board decisions...!</a:t>
            </a:r>
            <a:endParaRPr lang="en-US" sz="3959" b="1" dirty="0">
              <a:latin typeface="Helvetica"/>
              <a:ea typeface="+mn-ea"/>
              <a:cs typeface="Helvetica"/>
              <a:sym typeface="Helvetica"/>
            </a:endParaRPr>
          </a:p>
          <a:p>
            <a:pPr marL="0" indent="0" defTabSz="288714">
              <a:spcBef>
                <a:spcPts val="0"/>
              </a:spcBef>
              <a:buClr>
                <a:schemeClr val="bg2">
                  <a:lumMod val="75000"/>
                </a:schemeClr>
              </a:buClr>
              <a:buNone/>
              <a:defRPr sz="1800"/>
            </a:pPr>
            <a:endParaRPr sz="3959" b="1" dirty="0">
              <a:latin typeface="Helvetica"/>
              <a:ea typeface="+mn-ea"/>
              <a:cs typeface="Helvetica"/>
              <a:sym typeface="Helvetica"/>
            </a:endParaRPr>
          </a:p>
          <a:p>
            <a:pPr defTabSz="288714">
              <a:spcBef>
                <a:spcPts val="0"/>
              </a:spcBef>
              <a:buClr>
                <a:schemeClr val="bg2">
                  <a:lumMod val="75000"/>
                </a:schemeClr>
              </a:buClr>
              <a:buFont typeface="Wingdings" charset="2"/>
              <a:buChar char="§"/>
              <a:defRPr sz="1800"/>
            </a:pPr>
            <a:r>
              <a:rPr sz="3959" b="1" dirty="0">
                <a:latin typeface="Helvetica"/>
                <a:ea typeface="+mn-ea"/>
                <a:cs typeface="Helvetica"/>
                <a:sym typeface="Helvetica"/>
              </a:rPr>
              <a:t>Fiercely guard a reliable word!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2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126">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26">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26">
                                            <p:txEl>
                                              <p:pRg st="6" end="6"/>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1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1" build="p" bldLvl="5"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xfrm>
            <a:off x="586738" y="729021"/>
            <a:ext cx="11643389" cy="7219663"/>
          </a:xfrm>
          <a:prstGeom prst="rect">
            <a:avLst/>
          </a:prstGeom>
        </p:spPr>
        <p:txBody>
          <a:bodyPr/>
          <a:lstStyle/>
          <a:p>
            <a:pPr marL="0" lvl="0" indent="0" algn="ctr">
              <a:spcBef>
                <a:spcPts val="0"/>
              </a:spcBef>
              <a:buSzTx/>
              <a:buNone/>
              <a:defRPr sz="1800"/>
            </a:pPr>
            <a:r>
              <a:rPr sz="6000" dirty="0">
                <a:latin typeface="Helvetica"/>
                <a:cs typeface="Helvetica"/>
              </a:rPr>
              <a:t>These values</a:t>
            </a:r>
            <a:r>
              <a:rPr sz="6000" i="1" dirty="0">
                <a:latin typeface="Helvetica"/>
                <a:cs typeface="Helvetica"/>
              </a:rPr>
              <a:t> </a:t>
            </a:r>
          </a:p>
          <a:p>
            <a:pPr marL="0" lvl="0" indent="0" algn="ctr">
              <a:spcBef>
                <a:spcPts val="0"/>
              </a:spcBef>
              <a:buSzTx/>
              <a:buNone/>
              <a:defRPr sz="1800"/>
            </a:pPr>
            <a:r>
              <a:rPr sz="8000" b="1" dirty="0">
                <a:latin typeface="Helvetica"/>
                <a:ea typeface="+mn-ea"/>
                <a:cs typeface="Helvetica"/>
                <a:sym typeface="Helvetica"/>
              </a:rPr>
              <a:t>CHARACTERIZE</a:t>
            </a:r>
            <a:r>
              <a:rPr sz="6000" i="1" dirty="0">
                <a:latin typeface="Helvetica"/>
                <a:cs typeface="Helvetica"/>
              </a:rPr>
              <a:t> </a:t>
            </a:r>
          </a:p>
          <a:p>
            <a:pPr marL="0" lvl="0" indent="0" algn="ctr">
              <a:spcBef>
                <a:spcPts val="0"/>
              </a:spcBef>
              <a:buSzTx/>
              <a:buNone/>
              <a:defRPr sz="1800"/>
            </a:pPr>
            <a:r>
              <a:rPr sz="6000" i="1" dirty="0">
                <a:latin typeface="Helvetica"/>
                <a:cs typeface="Helvetica"/>
              </a:rPr>
              <a:t>us at our best, </a:t>
            </a:r>
            <a:r>
              <a:rPr sz="6000" dirty="0">
                <a:latin typeface="Helvetica"/>
                <a:cs typeface="Helvetica"/>
              </a:rPr>
              <a:t>and they</a:t>
            </a:r>
            <a:r>
              <a:rPr sz="6000" i="1" dirty="0">
                <a:latin typeface="Helvetica"/>
                <a:cs typeface="Helvetica"/>
              </a:rPr>
              <a:t> </a:t>
            </a:r>
          </a:p>
          <a:p>
            <a:pPr marL="0" lvl="0" indent="0" algn="ctr">
              <a:spcBef>
                <a:spcPts val="0"/>
              </a:spcBef>
              <a:buSzTx/>
              <a:buNone/>
              <a:defRPr sz="1800"/>
            </a:pPr>
            <a:r>
              <a:rPr sz="8000" b="1" dirty="0">
                <a:latin typeface="Helvetica"/>
                <a:ea typeface="+mn-ea"/>
                <a:cs typeface="Helvetica"/>
                <a:sym typeface="Helvetica"/>
              </a:rPr>
              <a:t>CONVICT</a:t>
            </a:r>
            <a:r>
              <a:rPr sz="6000" i="1" dirty="0">
                <a:latin typeface="Helvetica"/>
                <a:cs typeface="Helvetica"/>
              </a:rPr>
              <a:t> </a:t>
            </a:r>
          </a:p>
          <a:p>
            <a:pPr marL="0" lvl="0" indent="0" algn="ctr">
              <a:spcBef>
                <a:spcPts val="0"/>
              </a:spcBef>
              <a:buSzTx/>
              <a:buNone/>
              <a:defRPr sz="1800"/>
            </a:pPr>
            <a:r>
              <a:rPr sz="6000" i="1" dirty="0">
                <a:latin typeface="Helvetica"/>
                <a:cs typeface="Helvetica"/>
              </a:rPr>
              <a:t>us at our worst.</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1" name="Shape 131"/>
          <p:cNvSpPr/>
          <p:nvPr/>
        </p:nvSpPr>
        <p:spPr>
          <a:xfrm>
            <a:off x="5659351" y="1496078"/>
            <a:ext cx="1443804" cy="267252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20000" b="1" spc="-3000">
                <a:solidFill>
                  <a:srgbClr val="FFFFFF"/>
                </a:solidFill>
                <a:latin typeface="+mn-lt"/>
                <a:ea typeface="+mn-ea"/>
                <a:cs typeface="+mn-cs"/>
                <a:sym typeface="Helvetica"/>
              </a:defRPr>
            </a:lvl1pPr>
          </a:lstStyle>
          <a:p>
            <a:pPr lvl="0">
              <a:defRPr sz="1800" b="0" spc="0">
                <a:solidFill>
                  <a:srgbClr val="000000"/>
                </a:solidFill>
              </a:defRPr>
            </a:pPr>
            <a:r>
              <a:rPr sz="16700" b="1" spc="-3000" dirty="0">
                <a:solidFill>
                  <a:srgbClr val="FFFFFF"/>
                </a:solidFill>
              </a:rPr>
              <a:t>4</a:t>
            </a:r>
          </a:p>
        </p:txBody>
      </p:sp>
      <p:sp>
        <p:nvSpPr>
          <p:cNvPr id="132" name="Shape 132"/>
          <p:cNvSpPr>
            <a:spLocks noGrp="1"/>
          </p:cNvSpPr>
          <p:nvPr>
            <p:ph type="body" idx="1"/>
          </p:nvPr>
        </p:nvSpPr>
        <p:spPr>
          <a:xfrm>
            <a:off x="473092" y="4044893"/>
            <a:ext cx="12058616" cy="4150718"/>
          </a:xfrm>
          <a:prstGeom prst="rect">
            <a:avLst/>
          </a:prstGeom>
        </p:spPr>
        <p:txBody>
          <a:bodyPr>
            <a:normAutofit lnSpcReduction="10000"/>
          </a:bodyPr>
          <a:lstStyle/>
          <a:p>
            <a:pPr marL="0" lvl="0" indent="0" algn="ctr">
              <a:spcBef>
                <a:spcPts val="0"/>
              </a:spcBef>
              <a:buSzTx/>
              <a:buNone/>
              <a:defRPr sz="1800"/>
            </a:pPr>
            <a:r>
              <a:rPr sz="6000" b="1" cap="all" dirty="0">
                <a:latin typeface="Helvetica"/>
                <a:ea typeface="+mn-ea"/>
                <a:cs typeface="Helvetica"/>
                <a:sym typeface="Helvetica"/>
              </a:rPr>
              <a:t>Embrace assessment </a:t>
            </a:r>
          </a:p>
          <a:p>
            <a:pPr marL="0" lvl="0" indent="0" algn="ctr">
              <a:spcBef>
                <a:spcPts val="0"/>
              </a:spcBef>
              <a:buSzTx/>
              <a:buNone/>
              <a:defRPr sz="1800"/>
            </a:pPr>
            <a:r>
              <a:rPr lang="en-US" sz="6000" b="1" cap="all" dirty="0">
                <a:latin typeface="Helvetica"/>
                <a:ea typeface="+mn-ea"/>
                <a:cs typeface="Helvetica"/>
                <a:sym typeface="Helvetica"/>
              </a:rPr>
              <a:t>and development</a:t>
            </a:r>
          </a:p>
          <a:p>
            <a:pPr marL="0" lvl="0" indent="0" algn="ctr">
              <a:spcBef>
                <a:spcPts val="0"/>
              </a:spcBef>
              <a:buSzTx/>
              <a:buNone/>
              <a:defRPr sz="1800"/>
            </a:pPr>
            <a:r>
              <a:rPr lang="en-US" sz="6000" b="1" cap="all" dirty="0">
                <a:latin typeface="Helvetica"/>
                <a:ea typeface="+mn-ea"/>
                <a:cs typeface="Helvetica"/>
                <a:sym typeface="Helvetica"/>
              </a:rPr>
              <a:t>in</a:t>
            </a:r>
            <a:r>
              <a:rPr sz="6000" b="1" cap="all" dirty="0">
                <a:latin typeface="Helvetica"/>
                <a:ea typeface="+mn-ea"/>
                <a:cs typeface="Helvetica"/>
                <a:sym typeface="Helvetica"/>
              </a:rPr>
              <a:t> board </a:t>
            </a:r>
            <a:r>
              <a:rPr lang="en-US" sz="6000" b="1" cap="all" dirty="0">
                <a:latin typeface="Helvetica"/>
                <a:ea typeface="+mn-ea"/>
                <a:cs typeface="Helvetica"/>
                <a:sym typeface="Helvetica"/>
              </a:rPr>
              <a:t>planning.</a:t>
            </a:r>
            <a:endParaRPr sz="6000" dirty="0">
              <a:latin typeface="Helvetica"/>
              <a:cs typeface="Helvetica"/>
            </a:endParaRPr>
          </a:p>
          <a:p>
            <a:pPr marL="0" lvl="0" indent="0" algn="ctr">
              <a:spcBef>
                <a:spcPts val="0"/>
              </a:spcBef>
              <a:buSzTx/>
              <a:buNone/>
              <a:defRPr sz="1800"/>
            </a:pPr>
            <a:r>
              <a:rPr sz="4000" i="1" dirty="0">
                <a:latin typeface="Helvetica"/>
                <a:cs typeface="Helvetica"/>
              </a:rPr>
              <a:t>Review and </a:t>
            </a:r>
            <a:r>
              <a:rPr lang="en-US" sz="4000" i="1" dirty="0">
                <a:latin typeface="Helvetica"/>
                <a:cs typeface="Helvetica"/>
              </a:rPr>
              <a:t>r</a:t>
            </a:r>
            <a:r>
              <a:rPr sz="4000" i="1" dirty="0">
                <a:latin typeface="Helvetica"/>
                <a:cs typeface="Helvetica"/>
              </a:rPr>
              <a:t>evise, as needed,</a:t>
            </a:r>
          </a:p>
          <a:p>
            <a:pPr marL="0" lvl="0" indent="0" algn="ctr">
              <a:spcBef>
                <a:spcPts val="0"/>
              </a:spcBef>
              <a:buSzTx/>
              <a:buNone/>
              <a:defRPr sz="1800"/>
            </a:pPr>
            <a:r>
              <a:rPr sz="4000" i="1" dirty="0">
                <a:latin typeface="Helvetica"/>
                <a:cs typeface="Helvetica"/>
              </a:rPr>
              <a:t> decision-making in shaping financial and</a:t>
            </a:r>
          </a:p>
          <a:p>
            <a:pPr marL="0" lvl="0" indent="0" algn="ctr">
              <a:spcBef>
                <a:spcPts val="0"/>
              </a:spcBef>
              <a:buSzTx/>
              <a:buNone/>
              <a:defRPr sz="1800"/>
            </a:pPr>
            <a:r>
              <a:rPr sz="4000" i="1" dirty="0">
                <a:latin typeface="Helvetica"/>
                <a:cs typeface="Helvetica"/>
              </a:rPr>
              <a:t> organizational development strategies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2">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3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3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3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3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3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1" build="p" bldLvl="5"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body" idx="1"/>
          </p:nvPr>
        </p:nvSpPr>
        <p:spPr>
          <a:xfrm>
            <a:off x="376312" y="164617"/>
            <a:ext cx="12288926" cy="8078027"/>
          </a:xfrm>
          <a:prstGeom prst="rect">
            <a:avLst/>
          </a:prstGeom>
        </p:spPr>
        <p:txBody>
          <a:bodyPr>
            <a:normAutofit/>
          </a:bodyPr>
          <a:lstStyle/>
          <a:p>
            <a:pPr marL="0" lvl="0" indent="0" algn="ctr" defTabSz="496569">
              <a:spcBef>
                <a:spcPts val="0"/>
              </a:spcBef>
              <a:buSzTx/>
              <a:buNone/>
              <a:defRPr sz="1800"/>
            </a:pPr>
            <a:r>
              <a:rPr lang="en-US" sz="4800" b="1" dirty="0">
                <a:latin typeface="Helvetica"/>
                <a:cs typeface="Helvetica"/>
              </a:rPr>
              <a:t>Assess and revise, as needed,</a:t>
            </a:r>
            <a:endParaRPr lang="en-US" sz="4000" b="1" dirty="0">
              <a:latin typeface="Helvetica"/>
              <a:cs typeface="Helvetica"/>
            </a:endParaRPr>
          </a:p>
          <a:p>
            <a:pPr marL="0" lvl="0" indent="0" algn="ctr" defTabSz="496569">
              <a:spcBef>
                <a:spcPts val="0"/>
              </a:spcBef>
              <a:buSzTx/>
              <a:buNone/>
              <a:defRPr sz="1800"/>
            </a:pPr>
            <a:r>
              <a:rPr lang="en-US" sz="4000" dirty="0">
                <a:latin typeface="Helvetica"/>
                <a:cs typeface="Helvetica"/>
              </a:rPr>
              <a:t>The Mission…</a:t>
            </a:r>
          </a:p>
          <a:p>
            <a:pPr marL="0" lvl="0" indent="0" algn="ctr" defTabSz="496569">
              <a:spcBef>
                <a:spcPts val="0"/>
              </a:spcBef>
              <a:buSzTx/>
              <a:buNone/>
              <a:defRPr sz="1800"/>
            </a:pPr>
            <a:r>
              <a:rPr lang="en-US" sz="4000" dirty="0">
                <a:latin typeface="Helvetica"/>
                <a:cs typeface="Helvetica"/>
              </a:rPr>
              <a:t>The Vision…</a:t>
            </a:r>
          </a:p>
          <a:p>
            <a:pPr marL="0" lvl="0" indent="0" algn="ctr" defTabSz="496569">
              <a:spcBef>
                <a:spcPts val="0"/>
              </a:spcBef>
              <a:buSzTx/>
              <a:buNone/>
              <a:defRPr sz="1800"/>
            </a:pPr>
            <a:r>
              <a:rPr lang="en-US" sz="4000" dirty="0">
                <a:latin typeface="Helvetica"/>
                <a:cs typeface="Helvetica"/>
              </a:rPr>
              <a:t>The Values…</a:t>
            </a:r>
          </a:p>
          <a:p>
            <a:pPr marL="0" lvl="0" indent="0" algn="ctr" defTabSz="496569">
              <a:spcBef>
                <a:spcPts val="0"/>
              </a:spcBef>
              <a:buSzTx/>
              <a:buNone/>
              <a:defRPr sz="1800"/>
            </a:pPr>
            <a:r>
              <a:rPr lang="en-US" sz="4000" dirty="0">
                <a:latin typeface="Helvetica"/>
                <a:cs typeface="Helvetica"/>
              </a:rPr>
              <a:t>The Priorities…</a:t>
            </a:r>
          </a:p>
          <a:p>
            <a:pPr marL="0" lvl="0" indent="0" algn="ctr" defTabSz="496569">
              <a:spcBef>
                <a:spcPts val="0"/>
              </a:spcBef>
              <a:buSzTx/>
              <a:buNone/>
              <a:defRPr sz="1800"/>
            </a:pPr>
            <a:r>
              <a:rPr lang="en-US" sz="4000" dirty="0">
                <a:latin typeface="Helvetica"/>
                <a:cs typeface="Helvetica"/>
              </a:rPr>
              <a:t>The Strategic Initiatives…</a:t>
            </a:r>
          </a:p>
          <a:p>
            <a:pPr marL="0" lvl="0" indent="0" algn="ctr" defTabSz="496569">
              <a:spcBef>
                <a:spcPts val="0"/>
              </a:spcBef>
              <a:buSzTx/>
              <a:buNone/>
              <a:defRPr sz="1800"/>
            </a:pPr>
            <a:r>
              <a:rPr lang="en-US" sz="4000" dirty="0">
                <a:latin typeface="Helvetica"/>
                <a:cs typeface="Helvetica"/>
              </a:rPr>
              <a:t>The Timelines…</a:t>
            </a:r>
          </a:p>
          <a:p>
            <a:pPr marL="0" lvl="0" indent="0" algn="ctr" defTabSz="496569">
              <a:spcBef>
                <a:spcPts val="0"/>
              </a:spcBef>
              <a:buSzTx/>
              <a:buNone/>
              <a:defRPr sz="1800"/>
            </a:pPr>
            <a:r>
              <a:rPr lang="en-US" sz="4000" dirty="0">
                <a:latin typeface="Helvetica"/>
                <a:cs typeface="Helvetica"/>
              </a:rPr>
              <a:t>The Personnel…</a:t>
            </a:r>
          </a:p>
          <a:p>
            <a:pPr marL="0" lvl="0" indent="0" algn="ctr" defTabSz="496569">
              <a:spcBef>
                <a:spcPts val="0"/>
              </a:spcBef>
              <a:buSzTx/>
              <a:buNone/>
              <a:defRPr sz="1800"/>
            </a:pPr>
            <a:r>
              <a:rPr lang="en-US" sz="4000" dirty="0">
                <a:latin typeface="Helvetica"/>
                <a:cs typeface="Helvetica"/>
              </a:rPr>
              <a:t>The Budget…</a:t>
            </a:r>
          </a:p>
          <a:p>
            <a:pPr marL="0" lvl="0" indent="0" algn="ctr" defTabSz="496569">
              <a:spcBef>
                <a:spcPts val="0"/>
              </a:spcBef>
              <a:buSzTx/>
              <a:buNone/>
              <a:defRPr sz="1800"/>
            </a:pPr>
            <a:r>
              <a:rPr lang="en-US" sz="4000" dirty="0">
                <a:latin typeface="Helvetica"/>
                <a:cs typeface="Helvetica"/>
              </a:rPr>
              <a:t>The Desired Outcomes…</a:t>
            </a:r>
          </a:p>
          <a:p>
            <a:pPr marL="0" lvl="0" indent="0" algn="ctr" defTabSz="496569">
              <a:spcBef>
                <a:spcPts val="0"/>
              </a:spcBef>
              <a:buSzTx/>
              <a:buNone/>
              <a:defRPr sz="1800"/>
            </a:pPr>
            <a:endParaRPr lang="en-US" sz="4000" dirty="0">
              <a:latin typeface="Helvetica"/>
              <a:cs typeface="Helvetica"/>
            </a:endParaRPr>
          </a:p>
          <a:p>
            <a:pPr marL="0" lvl="0" indent="0" algn="ctr" defTabSz="496569">
              <a:spcBef>
                <a:spcPts val="0"/>
              </a:spcBef>
              <a:buSzTx/>
              <a:buNone/>
              <a:defRPr sz="1800"/>
            </a:pPr>
            <a:r>
              <a:rPr lang="en-US" sz="4000" dirty="0">
                <a:latin typeface="Helvetica"/>
                <a:cs typeface="Helvetica"/>
              </a:rPr>
              <a:t>The more attention </a:t>
            </a:r>
            <a:r>
              <a:rPr lang="en-US" sz="4000" b="1" dirty="0">
                <a:latin typeface="Helvetica"/>
                <a:cs typeface="Helvetica"/>
              </a:rPr>
              <a:t>here</a:t>
            </a:r>
            <a:r>
              <a:rPr lang="en-US" sz="4000" dirty="0">
                <a:latin typeface="Helvetica"/>
                <a:cs typeface="Helvetica"/>
              </a:rPr>
              <a:t>, the more compelling the local church’s </a:t>
            </a:r>
            <a:r>
              <a:rPr lang="en-US" sz="4000" b="1" dirty="0">
                <a:latin typeface="Helvetica"/>
                <a:cs typeface="Helvetica"/>
              </a:rPr>
              <a:t>Ministry and Mission!</a:t>
            </a:r>
            <a:endParaRPr sz="4000" b="1" dirty="0">
              <a:latin typeface="Helvetica"/>
              <a:cs typeface="Helvetica"/>
            </a:endParaRPr>
          </a:p>
        </p:txBody>
      </p:sp>
    </p:spTree>
    <p:extLst>
      <p:ext uri="{BB962C8B-B14F-4D97-AF65-F5344CB8AC3E}">
        <p14:creationId xmlns:p14="http://schemas.microsoft.com/office/powerpoint/2010/main" val="228597028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345880"/>
            <a:ext cx="11099800" cy="912263"/>
          </a:xfrm>
        </p:spPr>
        <p:txBody>
          <a:bodyPr>
            <a:normAutofit/>
          </a:bodyPr>
          <a:lstStyle/>
          <a:p>
            <a:r>
              <a:rPr lang="en-US" sz="5400" b="1" dirty="0">
                <a:latin typeface="Helvetica"/>
                <a:cs typeface="Helvetica"/>
              </a:rPr>
              <a:t>A Local Church Board Diagnostic</a:t>
            </a:r>
            <a:endParaRPr lang="en-US" sz="5400" dirty="0"/>
          </a:p>
        </p:txBody>
      </p:sp>
      <p:sp>
        <p:nvSpPr>
          <p:cNvPr id="3" name="Text Placeholder 2"/>
          <p:cNvSpPr>
            <a:spLocks noGrp="1"/>
          </p:cNvSpPr>
          <p:nvPr>
            <p:ph type="body" idx="1"/>
          </p:nvPr>
        </p:nvSpPr>
        <p:spPr>
          <a:xfrm>
            <a:off x="952500" y="7389838"/>
            <a:ext cx="11099800" cy="1000108"/>
          </a:xfrm>
        </p:spPr>
        <p:txBody>
          <a:bodyPr>
            <a:normAutofit/>
          </a:bodyPr>
          <a:lstStyle/>
          <a:p>
            <a:pPr marL="0" indent="0" algn="ctr">
              <a:spcBef>
                <a:spcPts val="0"/>
              </a:spcBef>
              <a:buNone/>
            </a:pPr>
            <a:r>
              <a:rPr lang="en-US" sz="2000" b="1" dirty="0">
                <a:hlinkClick r:id="rId2"/>
              </a:rPr>
              <a:t>http://www.boardserve.org/writings/</a:t>
            </a:r>
            <a:r>
              <a:rPr lang="en-US" sz="2000" b="1" dirty="0"/>
              <a:t> </a:t>
            </a:r>
          </a:p>
          <a:p>
            <a:pPr marL="0" indent="0" algn="ctr">
              <a:spcBef>
                <a:spcPts val="0"/>
              </a:spcBef>
              <a:buNone/>
            </a:pPr>
            <a:r>
              <a:rPr lang="en-US" sz="2000" b="1" dirty="0"/>
              <a:t>Look for the Local Church Board Diagnostic PDF</a:t>
            </a:r>
          </a:p>
        </p:txBody>
      </p:sp>
      <p:pic>
        <p:nvPicPr>
          <p:cNvPr id="4" name="Picture 3" descr="Screen Shot 2016-09-20 at 1.47.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4689">
            <a:off x="1375890" y="1485653"/>
            <a:ext cx="9639300" cy="5740400"/>
          </a:xfrm>
          <a:prstGeom prst="rect">
            <a:avLst/>
          </a:prstGeom>
          <a:effectLst>
            <a:outerShdw blurRad="76200" dir="18900000" sy="23000" kx="-1200000" algn="bl" rotWithShape="0">
              <a:prstClr val="black">
                <a:alpha val="20000"/>
              </a:prstClr>
            </a:outerShdw>
          </a:effectLst>
        </p:spPr>
      </p:pic>
      <p:sp>
        <p:nvSpPr>
          <p:cNvPr id="5" name="Shape 84"/>
          <p:cNvSpPr/>
          <p:nvPr/>
        </p:nvSpPr>
        <p:spPr>
          <a:xfrm rot="21087451">
            <a:off x="-199156" y="2726968"/>
            <a:ext cx="13402450" cy="861774"/>
          </a:xfrm>
          <a:prstGeom prst="rect">
            <a:avLst/>
          </a:prstGeom>
          <a:solidFill>
            <a:schemeClr val="accent5"/>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4000"/>
            </a:lvl1pPr>
          </a:lstStyle>
          <a:p>
            <a:pPr lvl="0">
              <a:defRPr sz="1800"/>
            </a:pPr>
            <a:r>
              <a:rPr lang="en-US" sz="5000" cap="all" dirty="0">
                <a:solidFill>
                  <a:srgbClr val="FFFFFF"/>
                </a:solidFill>
                <a:latin typeface="Impact"/>
                <a:cs typeface="Impact"/>
              </a:rPr>
              <a:t>SAMPLE LOCAL CHURCH BOARD DIAGNOSTIC</a:t>
            </a:r>
            <a:endParaRPr sz="5000" cap="all" dirty="0">
              <a:solidFill>
                <a:srgbClr val="FFFFFF"/>
              </a:solidFill>
              <a:latin typeface="Impact"/>
              <a:cs typeface="Impact"/>
            </a:endParaRPr>
          </a:p>
        </p:txBody>
      </p:sp>
    </p:spTree>
    <p:extLst>
      <p:ext uri="{BB962C8B-B14F-4D97-AF65-F5344CB8AC3E}">
        <p14:creationId xmlns:p14="http://schemas.microsoft.com/office/powerpoint/2010/main" val="88267038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4"/>
          <p:cNvSpPr/>
          <p:nvPr/>
        </p:nvSpPr>
        <p:spPr>
          <a:xfrm>
            <a:off x="2883181" y="810473"/>
            <a:ext cx="6719147" cy="6719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p:spPr>
        <p:style>
          <a:lnRef idx="2">
            <a:schemeClr val="dk1"/>
          </a:lnRef>
          <a:fillRef idx="0">
            <a:schemeClr val="dk1"/>
          </a:fillRef>
          <a:effectRef idx="1">
            <a:schemeClr val="dk1"/>
          </a:effectRef>
          <a:fontRef idx="minor">
            <a:schemeClr val="tx1"/>
          </a:fontRef>
        </p:style>
        <p:txBody>
          <a:bodyPr lIns="65023" tIns="65023" rIns="65023" bIns="65023" anchor="ctr"/>
          <a:lstStyle/>
          <a:p>
            <a:pPr lvl="0" algn="l" defTabSz="914400">
              <a:defRPr sz="2400">
                <a:solidFill>
                  <a:srgbClr val="FFFFFF"/>
                </a:solidFill>
                <a:uFill>
                  <a:solidFill>
                    <a:srgbClr val="FFFFFF"/>
                  </a:solidFill>
                </a:uFill>
                <a:latin typeface="Arial"/>
                <a:ea typeface="Arial"/>
                <a:cs typeface="Arial"/>
                <a:sym typeface="Arial"/>
              </a:defRPr>
            </a:pPr>
            <a:endParaRPr/>
          </a:p>
        </p:txBody>
      </p:sp>
      <p:sp>
        <p:nvSpPr>
          <p:cNvPr id="5" name="Shape 135"/>
          <p:cNvSpPr/>
          <p:nvPr/>
        </p:nvSpPr>
        <p:spPr>
          <a:xfrm>
            <a:off x="4942275" y="160233"/>
            <a:ext cx="2600961" cy="1300481"/>
          </a:xfrm>
          <a:prstGeom prst="rect">
            <a:avLst/>
          </a:prstGeom>
          <a:solidFill>
            <a:srgbClr val="FFCC66"/>
          </a:solidFill>
          <a:ln w="12700">
            <a:solidFill>
              <a:srgbClr val="FFFFFF"/>
            </a:solidFill>
            <a:round/>
          </a:ln>
        </p:spPr>
        <p:txBody>
          <a:bodyPr lIns="65023" tIns="65023" rIns="65023" bIns="65023" anchor="ctr"/>
          <a:lstStyle/>
          <a:p>
            <a:pPr lvl="0" algn="l" defTabSz="914400">
              <a:defRPr sz="2400">
                <a:solidFill>
                  <a:srgbClr val="FFFFFF"/>
                </a:solidFill>
                <a:uFill>
                  <a:solidFill>
                    <a:srgbClr val="FFFFFF"/>
                  </a:solidFill>
                </a:uFill>
                <a:latin typeface="Arial"/>
                <a:ea typeface="Arial"/>
                <a:cs typeface="Arial"/>
                <a:sym typeface="Arial"/>
              </a:defRPr>
            </a:pPr>
            <a:endParaRPr/>
          </a:p>
        </p:txBody>
      </p:sp>
      <p:sp>
        <p:nvSpPr>
          <p:cNvPr id="6" name="Shape 136"/>
          <p:cNvSpPr/>
          <p:nvPr/>
        </p:nvSpPr>
        <p:spPr>
          <a:xfrm>
            <a:off x="4942275" y="6879380"/>
            <a:ext cx="2600961" cy="1300481"/>
          </a:xfrm>
          <a:prstGeom prst="rect">
            <a:avLst/>
          </a:prstGeom>
          <a:solidFill>
            <a:srgbClr val="FFCC66"/>
          </a:solidFill>
          <a:ln w="12700">
            <a:solidFill>
              <a:srgbClr val="FFFFFF"/>
            </a:solidFill>
            <a:round/>
          </a:ln>
        </p:spPr>
        <p:txBody>
          <a:bodyPr lIns="65023" tIns="65023" rIns="65023" bIns="65023" anchor="ctr"/>
          <a:lstStyle/>
          <a:p>
            <a:pPr lvl="0" algn="l" defTabSz="914400">
              <a:defRPr sz="2400">
                <a:solidFill>
                  <a:srgbClr val="FFFFFF"/>
                </a:solidFill>
                <a:uFill>
                  <a:solidFill>
                    <a:srgbClr val="FFFFFF"/>
                  </a:solidFill>
                </a:uFill>
                <a:latin typeface="Arial"/>
                <a:ea typeface="Arial"/>
                <a:cs typeface="Arial"/>
                <a:sym typeface="Arial"/>
              </a:defRPr>
            </a:pPr>
            <a:endParaRPr/>
          </a:p>
        </p:txBody>
      </p:sp>
      <p:sp>
        <p:nvSpPr>
          <p:cNvPr id="7" name="Shape 137"/>
          <p:cNvSpPr/>
          <p:nvPr/>
        </p:nvSpPr>
        <p:spPr>
          <a:xfrm>
            <a:off x="607341" y="3519806"/>
            <a:ext cx="2709334" cy="1300481"/>
          </a:xfrm>
          <a:prstGeom prst="rect">
            <a:avLst/>
          </a:prstGeom>
          <a:solidFill>
            <a:srgbClr val="FFCC66"/>
          </a:solidFill>
          <a:ln w="12700">
            <a:solidFill>
              <a:srgbClr val="FFFFFF"/>
            </a:solidFill>
            <a:round/>
          </a:ln>
        </p:spPr>
        <p:txBody>
          <a:bodyPr lIns="65023" tIns="65023" rIns="65023" bIns="65023" anchor="ctr"/>
          <a:lstStyle/>
          <a:p>
            <a:pPr lvl="0" algn="l" defTabSz="914400">
              <a:defRPr sz="2400">
                <a:solidFill>
                  <a:srgbClr val="FFFFFF"/>
                </a:solidFill>
                <a:uFill>
                  <a:solidFill>
                    <a:srgbClr val="FFFFFF"/>
                  </a:solidFill>
                </a:uFill>
                <a:latin typeface="Arial"/>
                <a:ea typeface="Arial"/>
                <a:cs typeface="Arial"/>
                <a:sym typeface="Arial"/>
              </a:defRPr>
            </a:pPr>
            <a:endParaRPr/>
          </a:p>
        </p:txBody>
      </p:sp>
      <p:sp>
        <p:nvSpPr>
          <p:cNvPr id="8" name="Shape 138"/>
          <p:cNvSpPr/>
          <p:nvPr/>
        </p:nvSpPr>
        <p:spPr>
          <a:xfrm>
            <a:off x="5592515" y="1460713"/>
            <a:ext cx="1" cy="1950721"/>
          </a:xfrm>
          <a:prstGeom prst="line">
            <a:avLst/>
          </a:prstGeom>
          <a:ln>
            <a:tailEnd type="triangle"/>
          </a:ln>
        </p:spPr>
        <p:style>
          <a:lnRef idx="2">
            <a:schemeClr val="dk1"/>
          </a:lnRef>
          <a:fillRef idx="0">
            <a:schemeClr val="dk1"/>
          </a:fillRef>
          <a:effectRef idx="1">
            <a:schemeClr val="dk1"/>
          </a:effectRef>
          <a:fontRef idx="minor">
            <a:schemeClr val="tx1"/>
          </a:fontRef>
        </p:style>
        <p:txBody>
          <a:bodyPr lIns="65023" tIns="65023" rIns="65023" bIns="65023"/>
          <a:lstStyle/>
          <a:p>
            <a:pPr lvl="0" algn="l" defTabSz="457200">
              <a:defRPr sz="1600">
                <a:latin typeface="+mn-lt"/>
                <a:ea typeface="+mn-ea"/>
                <a:cs typeface="+mn-cs"/>
                <a:sym typeface="Helvetica"/>
              </a:defRPr>
            </a:pPr>
            <a:endParaRPr/>
          </a:p>
        </p:txBody>
      </p:sp>
      <p:sp>
        <p:nvSpPr>
          <p:cNvPr id="9" name="Shape 139"/>
          <p:cNvSpPr/>
          <p:nvPr/>
        </p:nvSpPr>
        <p:spPr>
          <a:xfrm flipV="1">
            <a:off x="6892994" y="1569086"/>
            <a:ext cx="1" cy="1950722"/>
          </a:xfrm>
          <a:prstGeom prst="line">
            <a:avLst/>
          </a:prstGeom>
          <a:ln>
            <a:tailEnd type="triangle"/>
          </a:ln>
        </p:spPr>
        <p:style>
          <a:lnRef idx="2">
            <a:schemeClr val="dk1"/>
          </a:lnRef>
          <a:fillRef idx="0">
            <a:schemeClr val="dk1"/>
          </a:fillRef>
          <a:effectRef idx="1">
            <a:schemeClr val="dk1"/>
          </a:effectRef>
          <a:fontRef idx="minor">
            <a:schemeClr val="tx1"/>
          </a:fontRef>
        </p:style>
        <p:txBody>
          <a:bodyPr lIns="65023" tIns="65023" rIns="65023" bIns="65023"/>
          <a:lstStyle/>
          <a:p>
            <a:pPr lvl="0" algn="l" defTabSz="457200">
              <a:defRPr sz="1600">
                <a:latin typeface="+mn-lt"/>
                <a:ea typeface="+mn-ea"/>
                <a:cs typeface="+mn-cs"/>
                <a:sym typeface="Helvetica"/>
              </a:defRPr>
            </a:pPr>
            <a:endParaRPr/>
          </a:p>
        </p:txBody>
      </p:sp>
      <p:sp>
        <p:nvSpPr>
          <p:cNvPr id="10" name="Shape 140"/>
          <p:cNvSpPr/>
          <p:nvPr/>
        </p:nvSpPr>
        <p:spPr>
          <a:xfrm>
            <a:off x="5592515" y="4820286"/>
            <a:ext cx="1" cy="1950722"/>
          </a:xfrm>
          <a:prstGeom prst="line">
            <a:avLst/>
          </a:prstGeom>
          <a:ln>
            <a:tailEnd type="triangle"/>
          </a:ln>
        </p:spPr>
        <p:style>
          <a:lnRef idx="2">
            <a:schemeClr val="dk1"/>
          </a:lnRef>
          <a:fillRef idx="0">
            <a:schemeClr val="dk1"/>
          </a:fillRef>
          <a:effectRef idx="1">
            <a:schemeClr val="dk1"/>
          </a:effectRef>
          <a:fontRef idx="minor">
            <a:schemeClr val="tx1"/>
          </a:fontRef>
        </p:style>
        <p:txBody>
          <a:bodyPr lIns="65023" tIns="65023" rIns="65023" bIns="65023"/>
          <a:lstStyle/>
          <a:p>
            <a:pPr lvl="0" algn="l" defTabSz="457200">
              <a:defRPr sz="1600">
                <a:latin typeface="+mn-lt"/>
                <a:ea typeface="+mn-ea"/>
                <a:cs typeface="+mn-cs"/>
                <a:sym typeface="Helvetica"/>
              </a:defRPr>
            </a:pPr>
            <a:endParaRPr/>
          </a:p>
        </p:txBody>
      </p:sp>
      <p:sp>
        <p:nvSpPr>
          <p:cNvPr id="11" name="Shape 141"/>
          <p:cNvSpPr/>
          <p:nvPr/>
        </p:nvSpPr>
        <p:spPr>
          <a:xfrm flipV="1">
            <a:off x="6892994" y="4928660"/>
            <a:ext cx="1" cy="1950721"/>
          </a:xfrm>
          <a:prstGeom prst="line">
            <a:avLst/>
          </a:prstGeom>
          <a:ln>
            <a:tailEnd type="triangle"/>
          </a:ln>
        </p:spPr>
        <p:style>
          <a:lnRef idx="2">
            <a:schemeClr val="dk1"/>
          </a:lnRef>
          <a:fillRef idx="0">
            <a:schemeClr val="dk1"/>
          </a:fillRef>
          <a:effectRef idx="1">
            <a:schemeClr val="dk1"/>
          </a:effectRef>
          <a:fontRef idx="minor">
            <a:schemeClr val="tx1"/>
          </a:fontRef>
        </p:style>
        <p:txBody>
          <a:bodyPr lIns="65023" tIns="65023" rIns="65023" bIns="65023"/>
          <a:lstStyle/>
          <a:p>
            <a:pPr lvl="0" algn="l" defTabSz="457200">
              <a:defRPr sz="1600">
                <a:latin typeface="+mn-lt"/>
                <a:ea typeface="+mn-ea"/>
                <a:cs typeface="+mn-cs"/>
                <a:sym typeface="Helvetica"/>
              </a:defRPr>
            </a:pPr>
            <a:endParaRPr/>
          </a:p>
        </p:txBody>
      </p:sp>
      <p:sp>
        <p:nvSpPr>
          <p:cNvPr id="12" name="Shape 142"/>
          <p:cNvSpPr/>
          <p:nvPr/>
        </p:nvSpPr>
        <p:spPr>
          <a:xfrm flipH="1">
            <a:off x="3425048" y="3844926"/>
            <a:ext cx="1517227" cy="1"/>
          </a:xfrm>
          <a:prstGeom prst="line">
            <a:avLst/>
          </a:prstGeom>
          <a:ln>
            <a:tailEnd type="triangle"/>
          </a:ln>
        </p:spPr>
        <p:style>
          <a:lnRef idx="2">
            <a:schemeClr val="dk1"/>
          </a:lnRef>
          <a:fillRef idx="0">
            <a:schemeClr val="dk1"/>
          </a:fillRef>
          <a:effectRef idx="1">
            <a:schemeClr val="dk1"/>
          </a:effectRef>
          <a:fontRef idx="minor">
            <a:schemeClr val="tx1"/>
          </a:fontRef>
        </p:style>
        <p:txBody>
          <a:bodyPr lIns="65023" tIns="65023" rIns="65023" bIns="65023"/>
          <a:lstStyle/>
          <a:p>
            <a:pPr lvl="0" algn="l" defTabSz="457200">
              <a:defRPr sz="1600">
                <a:latin typeface="+mn-lt"/>
                <a:ea typeface="+mn-ea"/>
                <a:cs typeface="+mn-cs"/>
                <a:sym typeface="Helvetica"/>
              </a:defRPr>
            </a:pPr>
            <a:endParaRPr/>
          </a:p>
        </p:txBody>
      </p:sp>
      <p:sp>
        <p:nvSpPr>
          <p:cNvPr id="13" name="Shape 143"/>
          <p:cNvSpPr/>
          <p:nvPr/>
        </p:nvSpPr>
        <p:spPr>
          <a:xfrm>
            <a:off x="3316675" y="4495167"/>
            <a:ext cx="1517227" cy="1"/>
          </a:xfrm>
          <a:prstGeom prst="line">
            <a:avLst/>
          </a:prstGeom>
          <a:ln>
            <a:tailEnd type="triangle"/>
          </a:ln>
        </p:spPr>
        <p:style>
          <a:lnRef idx="2">
            <a:schemeClr val="dk1"/>
          </a:lnRef>
          <a:fillRef idx="0">
            <a:schemeClr val="dk1"/>
          </a:fillRef>
          <a:effectRef idx="1">
            <a:schemeClr val="dk1"/>
          </a:effectRef>
          <a:fontRef idx="minor">
            <a:schemeClr val="tx1"/>
          </a:fontRef>
        </p:style>
        <p:txBody>
          <a:bodyPr lIns="65023" tIns="65023" rIns="65023" bIns="65023"/>
          <a:lstStyle/>
          <a:p>
            <a:pPr lvl="0" algn="l" defTabSz="457200">
              <a:defRPr sz="1600">
                <a:latin typeface="+mn-lt"/>
                <a:ea typeface="+mn-ea"/>
                <a:cs typeface="+mn-cs"/>
                <a:sym typeface="Helvetica"/>
              </a:defRPr>
            </a:pPr>
            <a:endParaRPr/>
          </a:p>
        </p:txBody>
      </p:sp>
      <p:sp>
        <p:nvSpPr>
          <p:cNvPr id="14" name="Shape 144"/>
          <p:cNvSpPr/>
          <p:nvPr/>
        </p:nvSpPr>
        <p:spPr>
          <a:xfrm flipH="1">
            <a:off x="7759981" y="3844926"/>
            <a:ext cx="1517228" cy="1"/>
          </a:xfrm>
          <a:prstGeom prst="line">
            <a:avLst/>
          </a:prstGeom>
          <a:ln>
            <a:tailEnd type="triangle"/>
          </a:ln>
        </p:spPr>
        <p:style>
          <a:lnRef idx="2">
            <a:schemeClr val="dk1"/>
          </a:lnRef>
          <a:fillRef idx="0">
            <a:schemeClr val="dk1"/>
          </a:fillRef>
          <a:effectRef idx="1">
            <a:schemeClr val="dk1"/>
          </a:effectRef>
          <a:fontRef idx="minor">
            <a:schemeClr val="tx1"/>
          </a:fontRef>
        </p:style>
        <p:txBody>
          <a:bodyPr lIns="65023" tIns="65023" rIns="65023" bIns="65023"/>
          <a:lstStyle/>
          <a:p>
            <a:pPr lvl="0" algn="l" defTabSz="457200">
              <a:defRPr sz="1600">
                <a:latin typeface="+mn-lt"/>
                <a:ea typeface="+mn-ea"/>
                <a:cs typeface="+mn-cs"/>
                <a:sym typeface="Helvetica"/>
              </a:defRPr>
            </a:pPr>
            <a:endParaRPr/>
          </a:p>
        </p:txBody>
      </p:sp>
      <p:sp>
        <p:nvSpPr>
          <p:cNvPr id="15" name="Shape 145"/>
          <p:cNvSpPr/>
          <p:nvPr/>
        </p:nvSpPr>
        <p:spPr>
          <a:xfrm>
            <a:off x="7543235" y="4495167"/>
            <a:ext cx="1517228" cy="1"/>
          </a:xfrm>
          <a:prstGeom prst="line">
            <a:avLst/>
          </a:prstGeom>
          <a:ln>
            <a:tailEnd type="triangle"/>
          </a:ln>
        </p:spPr>
        <p:style>
          <a:lnRef idx="2">
            <a:schemeClr val="dk1"/>
          </a:lnRef>
          <a:fillRef idx="0">
            <a:schemeClr val="dk1"/>
          </a:fillRef>
          <a:effectRef idx="1">
            <a:schemeClr val="dk1"/>
          </a:effectRef>
          <a:fontRef idx="minor">
            <a:schemeClr val="tx1"/>
          </a:fontRef>
        </p:style>
        <p:txBody>
          <a:bodyPr lIns="65023" tIns="65023" rIns="65023" bIns="65023"/>
          <a:lstStyle/>
          <a:p>
            <a:pPr lvl="0" algn="l" defTabSz="457200">
              <a:defRPr sz="1600">
                <a:latin typeface="+mn-lt"/>
                <a:ea typeface="+mn-ea"/>
                <a:cs typeface="+mn-cs"/>
                <a:sym typeface="Helvetica"/>
              </a:defRPr>
            </a:pPr>
            <a:endParaRPr/>
          </a:p>
        </p:txBody>
      </p:sp>
      <p:sp>
        <p:nvSpPr>
          <p:cNvPr id="16" name="Shape 146"/>
          <p:cNvSpPr/>
          <p:nvPr/>
        </p:nvSpPr>
        <p:spPr>
          <a:xfrm>
            <a:off x="5050648" y="160233"/>
            <a:ext cx="2341316" cy="1171573"/>
          </a:xfrm>
          <a:prstGeom prst="rect">
            <a:avLst/>
          </a:prstGeom>
          <a:ln w="12700">
            <a:miter lim="400000"/>
          </a:ln>
          <a:extLst>
            <a:ext uri="{C572A759-6A51-4108-AA02-DFA0A04FC94B}">
              <ma14:wrappingTextBoxFlag xmlns="" xmlns:ma14="http://schemas.microsoft.com/office/mac/drawingml/2011/main" val="1"/>
            </a:ext>
          </a:extLst>
        </p:spPr>
        <p:txBody>
          <a:bodyPr lIns="18062" tIns="18062" rIns="18062" bIns="18062">
            <a:spAutoFit/>
          </a:bodyPr>
          <a:lstStyle/>
          <a:p>
            <a:pPr lvl="0" defTabSz="914400">
              <a:defRPr sz="1800"/>
            </a:pPr>
            <a:r>
              <a:rPr b="1">
                <a:uFill>
                  <a:solidFill/>
                </a:uFill>
                <a:latin typeface="Times New Roman"/>
                <a:ea typeface="Times New Roman"/>
                <a:cs typeface="Times New Roman"/>
                <a:sym typeface="Times New Roman"/>
              </a:rPr>
              <a:t>1. Understand your mission:</a:t>
            </a:r>
            <a:endParaRPr b="1">
              <a:solidFill>
                <a:srgbClr val="FFFFFF"/>
              </a:solidFill>
              <a:uFill>
                <a:solidFill>
                  <a:srgbClr val="FFFFFF"/>
                </a:solidFill>
              </a:uFill>
              <a:latin typeface="Times New Roman"/>
              <a:ea typeface="Times New Roman"/>
              <a:cs typeface="Times New Roman"/>
              <a:sym typeface="Times New Roman"/>
            </a:endParaRPr>
          </a:p>
          <a:p>
            <a:pPr lvl="0" defTabSz="914400">
              <a:buClr>
                <a:srgbClr val="000000"/>
              </a:buClr>
              <a:buSzPct val="100000"/>
              <a:buFont typeface="Times New Roman"/>
              <a:buChar char="•"/>
              <a:defRPr sz="1800"/>
            </a:pPr>
            <a:endParaRPr sz="1400" b="1">
              <a:solidFill>
                <a:srgbClr val="FFFFFF"/>
              </a:solidFill>
              <a:uFill>
                <a:solidFill>
                  <a:srgbClr val="FFFFFF"/>
                </a:solidFill>
              </a:uFill>
              <a:latin typeface="Times New Roman"/>
              <a:ea typeface="Times New Roman"/>
              <a:cs typeface="Times New Roman"/>
              <a:sym typeface="Times New Roman"/>
            </a:endParaRPr>
          </a:p>
          <a:p>
            <a:pPr lvl="0" defTabSz="914400">
              <a:defRPr sz="1800"/>
            </a:pPr>
            <a:r>
              <a:rPr sz="1400" b="1">
                <a:uFill>
                  <a:solidFill/>
                </a:uFill>
                <a:latin typeface="Times New Roman"/>
                <a:ea typeface="Times New Roman"/>
                <a:cs typeface="Times New Roman"/>
                <a:sym typeface="Times New Roman"/>
              </a:rPr>
              <a:t>OVERARCHING</a:t>
            </a:r>
            <a:endParaRPr sz="1400" b="1">
              <a:solidFill>
                <a:srgbClr val="FFFFFF"/>
              </a:solidFill>
              <a:uFill>
                <a:solidFill>
                  <a:srgbClr val="FFFFFF"/>
                </a:solidFill>
              </a:uFill>
              <a:latin typeface="Times New Roman"/>
              <a:ea typeface="Times New Roman"/>
              <a:cs typeface="Times New Roman"/>
              <a:sym typeface="Times New Roman"/>
            </a:endParaRPr>
          </a:p>
          <a:p>
            <a:pPr lvl="0" defTabSz="914400">
              <a:defRPr sz="1800"/>
            </a:pPr>
            <a:r>
              <a:rPr sz="1400" b="1">
                <a:uFill>
                  <a:solidFill/>
                </a:uFill>
                <a:latin typeface="Times New Roman"/>
                <a:ea typeface="Times New Roman"/>
                <a:cs typeface="Times New Roman"/>
                <a:sym typeface="Times New Roman"/>
              </a:rPr>
              <a:t>MISSION STATEMENT</a:t>
            </a:r>
          </a:p>
        </p:txBody>
      </p:sp>
      <p:sp>
        <p:nvSpPr>
          <p:cNvPr id="17" name="Shape 147"/>
          <p:cNvSpPr/>
          <p:nvPr/>
        </p:nvSpPr>
        <p:spPr>
          <a:xfrm>
            <a:off x="4942275" y="6879380"/>
            <a:ext cx="2600961" cy="1171572"/>
          </a:xfrm>
          <a:prstGeom prst="rect">
            <a:avLst/>
          </a:prstGeom>
          <a:ln w="12700">
            <a:miter lim="400000"/>
          </a:ln>
          <a:extLst>
            <a:ext uri="{C572A759-6A51-4108-AA02-DFA0A04FC94B}">
              <ma14:wrappingTextBoxFlag xmlns="" xmlns:ma14="http://schemas.microsoft.com/office/mac/drawingml/2011/main" val="1"/>
            </a:ext>
          </a:extLst>
        </p:spPr>
        <p:txBody>
          <a:bodyPr lIns="18062" tIns="18062" rIns="18062" bIns="18062">
            <a:spAutoFit/>
          </a:bodyPr>
          <a:lstStyle/>
          <a:p>
            <a:pPr lvl="0" defTabSz="914400">
              <a:defRPr sz="1800"/>
            </a:pPr>
            <a:r>
              <a:rPr b="1">
                <a:uFill>
                  <a:solidFill/>
                </a:uFill>
                <a:latin typeface="Times New Roman"/>
                <a:ea typeface="Times New Roman"/>
                <a:cs typeface="Times New Roman"/>
                <a:sym typeface="Times New Roman"/>
              </a:rPr>
              <a:t>3. Develop your goals:</a:t>
            </a:r>
            <a:endParaRPr b="1">
              <a:solidFill>
                <a:srgbClr val="FFFFFF"/>
              </a:solidFill>
              <a:uFill>
                <a:solidFill>
                  <a:srgbClr val="FFFFFF"/>
                </a:solidFill>
              </a:uFill>
              <a:latin typeface="Times New Roman"/>
              <a:ea typeface="Times New Roman"/>
              <a:cs typeface="Times New Roman"/>
              <a:sym typeface="Times New Roman"/>
            </a:endParaRPr>
          </a:p>
          <a:p>
            <a:pPr lvl="0" defTabSz="914400">
              <a:defRPr sz="1800"/>
            </a:pPr>
            <a:endParaRPr b="1">
              <a:solidFill>
                <a:srgbClr val="FFFFFF"/>
              </a:solidFill>
              <a:uFill>
                <a:solidFill>
                  <a:srgbClr val="FFFFFF"/>
                </a:solidFill>
              </a:uFill>
              <a:latin typeface="Times New Roman"/>
              <a:ea typeface="Times New Roman"/>
              <a:cs typeface="Times New Roman"/>
              <a:sym typeface="Times New Roman"/>
            </a:endParaRPr>
          </a:p>
          <a:p>
            <a:pPr lvl="0" defTabSz="914400">
              <a:defRPr sz="1800"/>
            </a:pPr>
            <a:r>
              <a:rPr sz="1400" b="1">
                <a:uFill>
                  <a:solidFill/>
                </a:uFill>
                <a:latin typeface="Times New Roman"/>
                <a:ea typeface="Times New Roman"/>
                <a:cs typeface="Times New Roman"/>
                <a:sym typeface="Times New Roman"/>
              </a:rPr>
              <a:t>PERSONAL/</a:t>
            </a:r>
            <a:endParaRPr sz="1400" b="1">
              <a:solidFill>
                <a:srgbClr val="FFFFFF"/>
              </a:solidFill>
              <a:uFill>
                <a:solidFill>
                  <a:srgbClr val="FFFFFF"/>
                </a:solidFill>
              </a:uFill>
              <a:latin typeface="Times New Roman"/>
              <a:ea typeface="Times New Roman"/>
              <a:cs typeface="Times New Roman"/>
              <a:sym typeface="Times New Roman"/>
            </a:endParaRPr>
          </a:p>
          <a:p>
            <a:pPr lvl="0" defTabSz="914400">
              <a:defRPr sz="1800"/>
            </a:pPr>
            <a:r>
              <a:rPr sz="1400" b="1">
                <a:uFill>
                  <a:solidFill/>
                </a:uFill>
                <a:latin typeface="Times New Roman"/>
                <a:ea typeface="Times New Roman"/>
                <a:cs typeface="Times New Roman"/>
                <a:sym typeface="Times New Roman"/>
              </a:rPr>
              <a:t>PROFESSIONAL</a:t>
            </a:r>
            <a:endParaRPr sz="1400" b="1">
              <a:solidFill>
                <a:srgbClr val="FFFFFF"/>
              </a:solidFill>
              <a:uFill>
                <a:solidFill>
                  <a:srgbClr val="FFFFFF"/>
                </a:solidFill>
              </a:uFill>
              <a:latin typeface="Times New Roman"/>
              <a:ea typeface="Times New Roman"/>
              <a:cs typeface="Times New Roman"/>
              <a:sym typeface="Times New Roman"/>
            </a:endParaRPr>
          </a:p>
          <a:p>
            <a:pPr lvl="0" defTabSz="914400">
              <a:defRPr sz="1800"/>
            </a:pPr>
            <a:r>
              <a:rPr sz="1400" b="1">
                <a:uFill>
                  <a:solidFill/>
                </a:uFill>
                <a:latin typeface="Times New Roman"/>
                <a:ea typeface="Times New Roman"/>
                <a:cs typeface="Times New Roman"/>
                <a:sym typeface="Times New Roman"/>
              </a:rPr>
              <a:t>GROWTH GOALS</a:t>
            </a:r>
          </a:p>
        </p:txBody>
      </p:sp>
      <p:sp>
        <p:nvSpPr>
          <p:cNvPr id="18" name="Shape 148"/>
          <p:cNvSpPr/>
          <p:nvPr/>
        </p:nvSpPr>
        <p:spPr>
          <a:xfrm>
            <a:off x="607341" y="3519806"/>
            <a:ext cx="2709334" cy="1171573"/>
          </a:xfrm>
          <a:prstGeom prst="rect">
            <a:avLst/>
          </a:prstGeom>
          <a:ln w="12700">
            <a:miter lim="400000"/>
          </a:ln>
          <a:extLst>
            <a:ext uri="{C572A759-6A51-4108-AA02-DFA0A04FC94B}">
              <ma14:wrappingTextBoxFlag xmlns="" xmlns:ma14="http://schemas.microsoft.com/office/mac/drawingml/2011/main" val="1"/>
            </a:ext>
          </a:extLst>
        </p:spPr>
        <p:txBody>
          <a:bodyPr lIns="18062" tIns="18062" rIns="18062" bIns="18062">
            <a:spAutoFit/>
          </a:bodyPr>
          <a:lstStyle/>
          <a:p>
            <a:pPr lvl="0" defTabSz="914400">
              <a:defRPr sz="1800"/>
            </a:pPr>
            <a:r>
              <a:rPr b="1" dirty="0">
                <a:uFill>
                  <a:solidFill/>
                </a:uFill>
                <a:latin typeface="Times New Roman"/>
                <a:ea typeface="Times New Roman"/>
                <a:cs typeface="Times New Roman"/>
                <a:sym typeface="Times New Roman"/>
              </a:rPr>
              <a:t>4. Implement your plan:</a:t>
            </a:r>
            <a:endParaRPr b="1" dirty="0">
              <a:solidFill>
                <a:srgbClr val="FFFFFF"/>
              </a:solidFill>
              <a:uFill>
                <a:solidFill>
                  <a:srgbClr val="FFFFFF"/>
                </a:solidFill>
              </a:uFill>
              <a:latin typeface="Times New Roman"/>
              <a:ea typeface="Times New Roman"/>
              <a:cs typeface="Times New Roman"/>
              <a:sym typeface="Times New Roman"/>
            </a:endParaRPr>
          </a:p>
          <a:p>
            <a:pPr lvl="0" defTabSz="914400">
              <a:defRPr sz="1800"/>
            </a:pPr>
            <a:endParaRPr b="1" dirty="0">
              <a:solidFill>
                <a:srgbClr val="FFFFFF"/>
              </a:solidFill>
              <a:uFill>
                <a:solidFill>
                  <a:srgbClr val="FFFFFF"/>
                </a:solidFill>
              </a:uFill>
              <a:latin typeface="Times New Roman"/>
              <a:ea typeface="Times New Roman"/>
              <a:cs typeface="Times New Roman"/>
              <a:sym typeface="Times New Roman"/>
            </a:endParaRPr>
          </a:p>
          <a:p>
            <a:pPr lvl="0" defTabSz="914400">
              <a:defRPr sz="1800"/>
            </a:pPr>
            <a:r>
              <a:rPr sz="1400" b="1" dirty="0">
                <a:uFill>
                  <a:solidFill/>
                </a:uFill>
                <a:latin typeface="Times New Roman"/>
                <a:ea typeface="Times New Roman"/>
                <a:cs typeface="Times New Roman"/>
                <a:sym typeface="Times New Roman"/>
              </a:rPr>
              <a:t>COMPREHENSIVE</a:t>
            </a:r>
            <a:endParaRPr sz="1400" b="1" dirty="0">
              <a:solidFill>
                <a:srgbClr val="FFFFFF"/>
              </a:solidFill>
              <a:uFill>
                <a:solidFill>
                  <a:srgbClr val="FFFFFF"/>
                </a:solidFill>
              </a:uFill>
              <a:latin typeface="Times New Roman"/>
              <a:ea typeface="Times New Roman"/>
              <a:cs typeface="Times New Roman"/>
              <a:sym typeface="Times New Roman"/>
            </a:endParaRPr>
          </a:p>
          <a:p>
            <a:pPr lvl="0" defTabSz="914400">
              <a:defRPr sz="1800"/>
            </a:pPr>
            <a:r>
              <a:rPr sz="1400" b="1" dirty="0">
                <a:uFill>
                  <a:solidFill/>
                </a:uFill>
                <a:latin typeface="Times New Roman"/>
                <a:ea typeface="Times New Roman"/>
                <a:cs typeface="Times New Roman"/>
                <a:sym typeface="Times New Roman"/>
              </a:rPr>
              <a:t>IMPLEMENTATION</a:t>
            </a:r>
            <a:endParaRPr sz="1400" b="1" dirty="0">
              <a:solidFill>
                <a:srgbClr val="FFFFFF"/>
              </a:solidFill>
              <a:uFill>
                <a:solidFill>
                  <a:srgbClr val="FFFFFF"/>
                </a:solidFill>
              </a:uFill>
              <a:latin typeface="Times New Roman"/>
              <a:ea typeface="Times New Roman"/>
              <a:cs typeface="Times New Roman"/>
              <a:sym typeface="Times New Roman"/>
            </a:endParaRPr>
          </a:p>
          <a:p>
            <a:pPr lvl="0" defTabSz="914400">
              <a:defRPr sz="1800"/>
            </a:pPr>
            <a:r>
              <a:rPr sz="1400" b="1" dirty="0">
                <a:uFill>
                  <a:solidFill/>
                </a:uFill>
                <a:latin typeface="Times New Roman"/>
                <a:ea typeface="Times New Roman"/>
                <a:cs typeface="Times New Roman"/>
                <a:sym typeface="Times New Roman"/>
              </a:rPr>
              <a:t>PLAN</a:t>
            </a:r>
          </a:p>
        </p:txBody>
      </p:sp>
      <p:sp>
        <p:nvSpPr>
          <p:cNvPr id="19" name="Shape 149"/>
          <p:cNvSpPr/>
          <p:nvPr/>
        </p:nvSpPr>
        <p:spPr>
          <a:xfrm>
            <a:off x="4833901" y="3519806"/>
            <a:ext cx="2817708" cy="1300481"/>
          </a:xfrm>
          <a:prstGeom prst="rect">
            <a:avLst/>
          </a:prstGeom>
          <a:solidFill>
            <a:srgbClr val="FFCC66"/>
          </a:solidFill>
          <a:ln w="12700">
            <a:solidFill>
              <a:srgbClr val="FFFFFF"/>
            </a:solidFill>
            <a:round/>
          </a:ln>
        </p:spPr>
        <p:txBody>
          <a:bodyPr lIns="65023" tIns="65023" rIns="65023" bIns="65023" anchor="ctr"/>
          <a:lstStyle/>
          <a:p>
            <a:pPr lvl="0" algn="l" defTabSz="914400">
              <a:defRPr sz="2400">
                <a:solidFill>
                  <a:srgbClr val="FFFFFF"/>
                </a:solidFill>
                <a:uFill>
                  <a:solidFill>
                    <a:srgbClr val="FFFFFF"/>
                  </a:solidFill>
                </a:uFill>
                <a:latin typeface="Arial"/>
                <a:ea typeface="Arial"/>
                <a:cs typeface="Arial"/>
                <a:sym typeface="Arial"/>
              </a:defRPr>
            </a:pPr>
            <a:endParaRPr/>
          </a:p>
        </p:txBody>
      </p:sp>
      <p:sp>
        <p:nvSpPr>
          <p:cNvPr id="20" name="Shape 150"/>
          <p:cNvSpPr/>
          <p:nvPr/>
        </p:nvSpPr>
        <p:spPr>
          <a:xfrm>
            <a:off x="4833901" y="3519806"/>
            <a:ext cx="2817708" cy="1031873"/>
          </a:xfrm>
          <a:prstGeom prst="rect">
            <a:avLst/>
          </a:prstGeom>
          <a:ln w="12700">
            <a:miter lim="400000"/>
          </a:ln>
          <a:extLst>
            <a:ext uri="{C572A759-6A51-4108-AA02-DFA0A04FC94B}">
              <ma14:wrappingTextBoxFlag xmlns="" xmlns:ma14="http://schemas.microsoft.com/office/mac/drawingml/2011/main" val="1"/>
            </a:ext>
          </a:extLst>
        </p:spPr>
        <p:txBody>
          <a:bodyPr lIns="18062" tIns="18062" rIns="18062" bIns="18062">
            <a:spAutoFit/>
          </a:bodyPr>
          <a:lstStyle/>
          <a:p>
            <a:pPr lvl="0" defTabSz="914400">
              <a:defRPr sz="1800"/>
            </a:pPr>
            <a:r>
              <a:rPr b="1" dirty="0">
                <a:uFill>
                  <a:solidFill/>
                </a:uFill>
                <a:latin typeface="Times New Roman"/>
                <a:ea typeface="Times New Roman"/>
                <a:cs typeface="Times New Roman"/>
                <a:sym typeface="Times New Roman"/>
              </a:rPr>
              <a:t>Continually review </a:t>
            </a:r>
            <a:endParaRPr b="1" dirty="0">
              <a:solidFill>
                <a:srgbClr val="FFFFFF"/>
              </a:solidFill>
              <a:uFill>
                <a:solidFill>
                  <a:srgbClr val="FFFFFF"/>
                </a:solidFill>
              </a:uFill>
              <a:latin typeface="Times New Roman"/>
              <a:ea typeface="Times New Roman"/>
              <a:cs typeface="Times New Roman"/>
              <a:sym typeface="Times New Roman"/>
            </a:endParaRPr>
          </a:p>
          <a:p>
            <a:pPr lvl="0" defTabSz="914400">
              <a:defRPr sz="1800"/>
            </a:pPr>
            <a:r>
              <a:rPr b="1" dirty="0">
                <a:uFill>
                  <a:solidFill/>
                </a:uFill>
                <a:latin typeface="Times New Roman"/>
                <a:ea typeface="Times New Roman"/>
                <a:cs typeface="Times New Roman"/>
                <a:sym typeface="Times New Roman"/>
              </a:rPr>
              <a:t>and revise your strategy:</a:t>
            </a:r>
            <a:endParaRPr b="1" dirty="0">
              <a:solidFill>
                <a:srgbClr val="FFFFFF"/>
              </a:solidFill>
              <a:uFill>
                <a:solidFill>
                  <a:srgbClr val="FFFFFF"/>
                </a:solidFill>
              </a:uFill>
              <a:latin typeface="Times New Roman"/>
              <a:ea typeface="Times New Roman"/>
              <a:cs typeface="Times New Roman"/>
              <a:sym typeface="Times New Roman"/>
            </a:endParaRPr>
          </a:p>
          <a:p>
            <a:pPr lvl="0" defTabSz="914400">
              <a:defRPr sz="1800"/>
            </a:pPr>
            <a:endParaRPr b="1" dirty="0">
              <a:solidFill>
                <a:srgbClr val="FFFFFF"/>
              </a:solidFill>
              <a:uFill>
                <a:solidFill>
                  <a:srgbClr val="FFFFFF"/>
                </a:solidFill>
              </a:uFill>
              <a:latin typeface="Times New Roman"/>
              <a:ea typeface="Times New Roman"/>
              <a:cs typeface="Times New Roman"/>
              <a:sym typeface="Times New Roman"/>
            </a:endParaRPr>
          </a:p>
          <a:p>
            <a:pPr lvl="0" defTabSz="914400">
              <a:defRPr sz="1800"/>
            </a:pPr>
            <a:r>
              <a:rPr sz="1400" b="1" dirty="0">
                <a:uFill>
                  <a:solidFill/>
                </a:uFill>
                <a:latin typeface="Times New Roman"/>
                <a:ea typeface="Times New Roman"/>
                <a:cs typeface="Times New Roman"/>
                <a:sym typeface="Times New Roman"/>
              </a:rPr>
              <a:t>REVIEW AND  REVISE</a:t>
            </a:r>
          </a:p>
        </p:txBody>
      </p:sp>
      <p:sp>
        <p:nvSpPr>
          <p:cNvPr id="21" name="Shape 152"/>
          <p:cNvSpPr/>
          <p:nvPr/>
        </p:nvSpPr>
        <p:spPr>
          <a:xfrm>
            <a:off x="9168835" y="3519806"/>
            <a:ext cx="2709334" cy="1300481"/>
          </a:xfrm>
          <a:prstGeom prst="rect">
            <a:avLst/>
          </a:prstGeom>
          <a:solidFill>
            <a:srgbClr val="FFCC66"/>
          </a:solidFill>
          <a:ln w="12700">
            <a:solidFill>
              <a:srgbClr val="FFFFFF"/>
            </a:solidFill>
            <a:round/>
          </a:ln>
        </p:spPr>
        <p:txBody>
          <a:bodyPr lIns="65023" tIns="65023" rIns="65023" bIns="65023" anchor="ctr"/>
          <a:lstStyle/>
          <a:p>
            <a:pPr lvl="0" algn="l" defTabSz="914400">
              <a:defRPr sz="2400">
                <a:solidFill>
                  <a:srgbClr val="FFFFFF"/>
                </a:solidFill>
                <a:uFill>
                  <a:solidFill>
                    <a:srgbClr val="FFFFFF"/>
                  </a:solidFill>
                </a:uFill>
                <a:latin typeface="Arial"/>
                <a:ea typeface="Arial"/>
                <a:cs typeface="Arial"/>
                <a:sym typeface="Arial"/>
              </a:defRPr>
            </a:pPr>
            <a:endParaRPr/>
          </a:p>
        </p:txBody>
      </p:sp>
      <p:sp>
        <p:nvSpPr>
          <p:cNvPr id="22" name="Shape 153"/>
          <p:cNvSpPr/>
          <p:nvPr/>
        </p:nvSpPr>
        <p:spPr>
          <a:xfrm>
            <a:off x="9168835" y="3519806"/>
            <a:ext cx="2709334" cy="968373"/>
          </a:xfrm>
          <a:prstGeom prst="rect">
            <a:avLst/>
          </a:prstGeom>
          <a:ln w="12700">
            <a:miter lim="400000"/>
          </a:ln>
          <a:extLst>
            <a:ext uri="{C572A759-6A51-4108-AA02-DFA0A04FC94B}">
              <ma14:wrappingTextBoxFlag xmlns="" xmlns:ma14="http://schemas.microsoft.com/office/mac/drawingml/2011/main" val="1"/>
            </a:ext>
          </a:extLst>
        </p:spPr>
        <p:txBody>
          <a:bodyPr lIns="18062" tIns="18062" rIns="18062" bIns="18062">
            <a:spAutoFit/>
          </a:bodyPr>
          <a:lstStyle/>
          <a:p>
            <a:pPr lvl="0" defTabSz="914400">
              <a:defRPr sz="1800"/>
            </a:pPr>
            <a:r>
              <a:rPr b="1">
                <a:uFill>
                  <a:solidFill/>
                </a:uFill>
                <a:latin typeface="Times New Roman"/>
                <a:ea typeface="Times New Roman"/>
                <a:cs typeface="Times New Roman"/>
                <a:sym typeface="Times New Roman"/>
              </a:rPr>
              <a:t>2. Assess your situation:</a:t>
            </a:r>
            <a:endParaRPr b="1">
              <a:solidFill>
                <a:srgbClr val="FFFFFF"/>
              </a:solidFill>
              <a:uFill>
                <a:solidFill>
                  <a:srgbClr val="FFFFFF"/>
                </a:solidFill>
              </a:uFill>
              <a:latin typeface="Times New Roman"/>
              <a:ea typeface="Times New Roman"/>
              <a:cs typeface="Times New Roman"/>
              <a:sym typeface="Times New Roman"/>
            </a:endParaRPr>
          </a:p>
          <a:p>
            <a:pPr lvl="0" defTabSz="914400">
              <a:defRPr sz="1800"/>
            </a:pPr>
            <a:endParaRPr b="1">
              <a:solidFill>
                <a:srgbClr val="FFFFFF"/>
              </a:solidFill>
              <a:uFill>
                <a:solidFill>
                  <a:srgbClr val="FFFFFF"/>
                </a:solidFill>
              </a:uFill>
              <a:latin typeface="Times New Roman"/>
              <a:ea typeface="Times New Roman"/>
              <a:cs typeface="Times New Roman"/>
              <a:sym typeface="Times New Roman"/>
            </a:endParaRPr>
          </a:p>
          <a:p>
            <a:pPr lvl="0" defTabSz="914400">
              <a:defRPr sz="1800"/>
            </a:pPr>
            <a:r>
              <a:rPr sz="1400" b="1">
                <a:uFill>
                  <a:solidFill/>
                </a:uFill>
                <a:latin typeface="Times New Roman"/>
                <a:ea typeface="Times New Roman"/>
                <a:cs typeface="Times New Roman"/>
                <a:sym typeface="Times New Roman"/>
              </a:rPr>
              <a:t>SITUATION</a:t>
            </a:r>
            <a:endParaRPr sz="1400" b="1">
              <a:solidFill>
                <a:srgbClr val="FFFFFF"/>
              </a:solidFill>
              <a:uFill>
                <a:solidFill>
                  <a:srgbClr val="FFFFFF"/>
                </a:solidFill>
              </a:uFill>
              <a:latin typeface="Times New Roman"/>
              <a:ea typeface="Times New Roman"/>
              <a:cs typeface="Times New Roman"/>
              <a:sym typeface="Times New Roman"/>
            </a:endParaRPr>
          </a:p>
          <a:p>
            <a:pPr lvl="0" defTabSz="914400">
              <a:defRPr sz="1800"/>
            </a:pPr>
            <a:r>
              <a:rPr sz="1400" b="1">
                <a:uFill>
                  <a:solidFill/>
                </a:uFill>
                <a:latin typeface="Times New Roman"/>
                <a:ea typeface="Times New Roman"/>
                <a:cs typeface="Times New Roman"/>
                <a:sym typeface="Times New Roman"/>
              </a:rPr>
              <a:t>ASSESSMENT</a:t>
            </a:r>
          </a:p>
        </p:txBody>
      </p:sp>
      <p:sp>
        <p:nvSpPr>
          <p:cNvPr id="23" name="TextBox 22"/>
          <p:cNvSpPr txBox="1"/>
          <p:nvPr/>
        </p:nvSpPr>
        <p:spPr>
          <a:xfrm>
            <a:off x="199916" y="458577"/>
            <a:ext cx="3359573" cy="1547088"/>
          </a:xfrm>
          <a:prstGeom prst="rect">
            <a:avLst/>
          </a:prstGeom>
          <a:noFill/>
        </p:spPr>
        <p:txBody>
          <a:bodyPr wrap="square" lIns="130046" tIns="65023" rIns="130046" bIns="65023" rtlCol="0">
            <a:spAutoFit/>
          </a:bodyPr>
          <a:lstStyle/>
          <a:p>
            <a:r>
              <a:rPr lang="en-US" sz="4600" b="1" dirty="0">
                <a:solidFill>
                  <a:srgbClr val="000000"/>
                </a:solidFill>
              </a:rPr>
              <a:t>PLANNING CYCLE</a:t>
            </a:r>
          </a:p>
        </p:txBody>
      </p:sp>
    </p:spTree>
    <p:extLst>
      <p:ext uri="{BB962C8B-B14F-4D97-AF65-F5344CB8AC3E}">
        <p14:creationId xmlns:p14="http://schemas.microsoft.com/office/powerpoint/2010/main" val="21399077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9"/>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14"/>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iterate>
                                    <p:tmAbs val="0"/>
                                  </p:iterate>
                                  <p:childTnLst>
                                    <p:set>
                                      <p:cBhvr>
                                        <p:cTn id="35" fill="hold"/>
                                        <p:tgtEl>
                                          <p:spTgt spid="15"/>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iterate>
                                    <p:tmAbs val="0"/>
                                  </p:iterate>
                                  <p:childTnLst>
                                    <p:set>
                                      <p:cBhvr>
                                        <p:cTn id="38" fill="hold"/>
                                        <p:tgtEl>
                                          <p:spTgt spid="11"/>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iterate>
                                    <p:tmAbs val="0"/>
                                  </p:iterate>
                                  <p:childTnLst>
                                    <p:set>
                                      <p:cBhvr>
                                        <p:cTn id="41" fill="hold"/>
                                        <p:tgtEl>
                                          <p:spTgt spid="10"/>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iterate>
                                    <p:tmAbs val="0"/>
                                  </p:iterate>
                                  <p:childTnLst>
                                    <p:set>
                                      <p:cBhvr>
                                        <p:cTn id="44" fill="hold"/>
                                        <p:tgtEl>
                                          <p:spTgt spid="13"/>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iterate>
                                    <p:tmAbs val="0"/>
                                  </p:iterate>
                                  <p:childTnLst>
                                    <p:set>
                                      <p:cBhvr>
                                        <p:cTn id="47" fill="hold"/>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20" grpId="0" animBg="1" advAuto="0"/>
      <p:bldP spid="22" grpId="0"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4449"/>
            <a:ext cx="13004800" cy="1625600"/>
          </a:xfrm>
        </p:spPr>
        <p:txBody>
          <a:bodyPr>
            <a:normAutofit/>
          </a:bodyPr>
          <a:lstStyle/>
          <a:p>
            <a:r>
              <a:rPr lang="en-US" sz="5100" b="1" dirty="0">
                <a:solidFill>
                  <a:schemeClr val="tx1"/>
                </a:solidFill>
                <a:latin typeface="Helvetica"/>
                <a:cs typeface="Helvetica"/>
              </a:rPr>
              <a:t>Ministry Connections </a:t>
            </a:r>
            <a:br>
              <a:rPr lang="en-US" sz="5100" b="1" dirty="0">
                <a:solidFill>
                  <a:schemeClr val="tx1"/>
                </a:solidFill>
                <a:latin typeface="Helvetica"/>
                <a:cs typeface="Helvetica"/>
              </a:rPr>
            </a:br>
            <a:r>
              <a:rPr lang="en-US" sz="5100" b="1" dirty="0">
                <a:solidFill>
                  <a:schemeClr val="tx1"/>
                </a:solidFill>
                <a:latin typeface="Helvetica"/>
                <a:cs typeface="Helvetica"/>
              </a:rPr>
              <a:t>must be intentional</a:t>
            </a:r>
            <a:r>
              <a:rPr lang="mr-IN" sz="5100" b="1" dirty="0">
                <a:solidFill>
                  <a:schemeClr val="tx1"/>
                </a:solidFill>
                <a:latin typeface="Helvetica"/>
                <a:cs typeface="Helvetica"/>
              </a:rPr>
              <a:t>…</a:t>
            </a:r>
            <a:endParaRPr lang="en-US" sz="5100" b="1" dirty="0">
              <a:solidFill>
                <a:schemeClr val="tx1"/>
              </a:solidFill>
              <a:latin typeface="Helvetica"/>
              <a:cs typeface="Helvetica"/>
            </a:endParaRPr>
          </a:p>
        </p:txBody>
      </p:sp>
      <p:sp>
        <p:nvSpPr>
          <p:cNvPr id="3" name="Content Placeholder 2"/>
          <p:cNvSpPr>
            <a:spLocks noGrp="1"/>
          </p:cNvSpPr>
          <p:nvPr>
            <p:ph idx="1"/>
          </p:nvPr>
        </p:nvSpPr>
        <p:spPr>
          <a:xfrm>
            <a:off x="729103" y="2175306"/>
            <a:ext cx="12030212" cy="6008546"/>
          </a:xfrm>
        </p:spPr>
        <p:txBody>
          <a:bodyPr>
            <a:normAutofit fontScale="77500" lnSpcReduction="20000"/>
          </a:bodyPr>
          <a:lstStyle/>
          <a:p>
            <a:pPr>
              <a:lnSpc>
                <a:spcPct val="120000"/>
              </a:lnSpc>
              <a:spcBef>
                <a:spcPts val="1000"/>
              </a:spcBef>
              <a:buFont typeface="Wingdings" charset="2"/>
              <a:buChar char="§"/>
            </a:pPr>
            <a:r>
              <a:rPr lang="en-US" sz="5400" dirty="0">
                <a:latin typeface="Helvetica"/>
                <a:cs typeface="Helvetica"/>
              </a:rPr>
              <a:t>From inward to outward focus.</a:t>
            </a:r>
          </a:p>
          <a:p>
            <a:pPr>
              <a:lnSpc>
                <a:spcPct val="120000"/>
              </a:lnSpc>
              <a:spcBef>
                <a:spcPts val="1000"/>
              </a:spcBef>
              <a:buFont typeface="Wingdings" charset="2"/>
              <a:buChar char="§"/>
            </a:pPr>
            <a:r>
              <a:rPr lang="en-US" sz="5400" dirty="0">
                <a:latin typeface="Helvetica"/>
                <a:cs typeface="Helvetica"/>
              </a:rPr>
              <a:t>From programs for “us” to people around us.</a:t>
            </a:r>
          </a:p>
          <a:p>
            <a:pPr>
              <a:lnSpc>
                <a:spcPct val="120000"/>
              </a:lnSpc>
              <a:spcBef>
                <a:spcPts val="1000"/>
              </a:spcBef>
              <a:buFont typeface="Wingdings" charset="2"/>
              <a:buChar char="§"/>
            </a:pPr>
            <a:r>
              <a:rPr lang="en-US" sz="5400" dirty="0">
                <a:latin typeface="Helvetica"/>
                <a:cs typeface="Helvetica"/>
              </a:rPr>
              <a:t>From ministry in the church building to ministry outside the church.</a:t>
            </a:r>
          </a:p>
          <a:p>
            <a:pPr>
              <a:lnSpc>
                <a:spcPct val="120000"/>
              </a:lnSpc>
              <a:spcBef>
                <a:spcPts val="1000"/>
              </a:spcBef>
              <a:buFont typeface="Wingdings" charset="2"/>
              <a:buChar char="§"/>
            </a:pPr>
            <a:r>
              <a:rPr lang="en-US" sz="5400" dirty="0">
                <a:latin typeface="Helvetica"/>
                <a:cs typeface="Helvetica"/>
              </a:rPr>
              <a:t>From a ministry by a few to ministry to the many.</a:t>
            </a:r>
          </a:p>
          <a:p>
            <a:pPr>
              <a:lnSpc>
                <a:spcPct val="120000"/>
              </a:lnSpc>
              <a:spcBef>
                <a:spcPts val="1000"/>
              </a:spcBef>
              <a:buFont typeface="Wingdings" charset="2"/>
              <a:buChar char="§"/>
            </a:pPr>
            <a:r>
              <a:rPr lang="en-US" sz="5400" dirty="0">
                <a:latin typeface="Helvetica"/>
                <a:cs typeface="Helvetica"/>
              </a:rPr>
              <a:t>From program development to people development.</a:t>
            </a:r>
          </a:p>
        </p:txBody>
      </p:sp>
    </p:spTree>
    <p:extLst>
      <p:ext uri="{BB962C8B-B14F-4D97-AF65-F5344CB8AC3E}">
        <p14:creationId xmlns:p14="http://schemas.microsoft.com/office/powerpoint/2010/main" val="1589826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058" y="-389467"/>
            <a:ext cx="11099800" cy="2032000"/>
          </a:xfrm>
        </p:spPr>
        <p:txBody>
          <a:bodyPr>
            <a:normAutofit/>
          </a:bodyPr>
          <a:lstStyle/>
          <a:p>
            <a:pPr marL="0" lvl="0" indent="0">
              <a:spcBef>
                <a:spcPts val="0"/>
              </a:spcBef>
              <a:defRPr sz="1800"/>
            </a:pPr>
            <a:r>
              <a:rPr lang="en-US" sz="3200" dirty="0">
                <a:solidFill>
                  <a:schemeClr val="tx1"/>
                </a:solidFill>
                <a:latin typeface="Helvetica"/>
                <a:cs typeface="Helvetica"/>
              </a:rPr>
              <a:t>The </a:t>
            </a:r>
            <a:r>
              <a:rPr lang="en-US" sz="3200" b="1" i="1" dirty="0">
                <a:solidFill>
                  <a:schemeClr val="tx1"/>
                </a:solidFill>
                <a:latin typeface="Helvetica"/>
                <a:cs typeface="Helvetica"/>
              </a:rPr>
              <a:t>Manual </a:t>
            </a:r>
            <a:r>
              <a:rPr lang="en-US" sz="3200" dirty="0">
                <a:solidFill>
                  <a:schemeClr val="tx1"/>
                </a:solidFill>
                <a:latin typeface="Helvetica"/>
                <a:cs typeface="Helvetica"/>
              </a:rPr>
              <a:t>defines</a:t>
            </a:r>
            <a:r>
              <a:rPr lang="en-US" sz="3200" i="1" dirty="0">
                <a:solidFill>
                  <a:schemeClr val="tx1"/>
                </a:solidFill>
                <a:latin typeface="Helvetica"/>
                <a:cs typeface="Helvetica"/>
              </a:rPr>
              <a:t> </a:t>
            </a:r>
            <a:r>
              <a:rPr lang="en-US" sz="3200" dirty="0">
                <a:solidFill>
                  <a:schemeClr val="tx1"/>
                </a:solidFill>
                <a:latin typeface="Helvetica"/>
                <a:cs typeface="Helvetica"/>
              </a:rPr>
              <a:t>the local church “Board” as </a:t>
            </a:r>
            <a:r>
              <a:rPr lang="en-US" sz="3200" b="1" dirty="0">
                <a:solidFill>
                  <a:schemeClr val="tx1"/>
                </a:solidFill>
                <a:latin typeface="Helvetica"/>
                <a:cs typeface="Helvetica"/>
              </a:rPr>
              <a:t>the official </a:t>
            </a:r>
            <a:br>
              <a:rPr lang="en-US" sz="3200" b="1" dirty="0">
                <a:solidFill>
                  <a:schemeClr val="tx1"/>
                </a:solidFill>
                <a:latin typeface="Helvetica"/>
                <a:cs typeface="Helvetica"/>
              </a:rPr>
            </a:br>
            <a:r>
              <a:rPr lang="en-US" sz="3200" b="1" dirty="0">
                <a:solidFill>
                  <a:schemeClr val="tx1"/>
                </a:solidFill>
                <a:latin typeface="Helvetica"/>
                <a:cs typeface="Helvetica"/>
              </a:rPr>
              <a:t>decision-making leadership team </a:t>
            </a:r>
            <a:r>
              <a:rPr lang="en-US" sz="3200" dirty="0">
                <a:solidFill>
                  <a:schemeClr val="tx1"/>
                </a:solidFill>
                <a:latin typeface="Helvetica"/>
                <a:cs typeface="Helvetica"/>
              </a:rPr>
              <a:t>of the church (para.127):</a:t>
            </a:r>
            <a:endParaRPr lang="en-US" sz="4800" b="1" dirty="0">
              <a:solidFill>
                <a:schemeClr val="tx1"/>
              </a:solidFill>
              <a:latin typeface="Helvetica"/>
              <a:cs typeface="Helvetica"/>
            </a:endParaRPr>
          </a:p>
        </p:txBody>
      </p:sp>
      <p:sp>
        <p:nvSpPr>
          <p:cNvPr id="3" name="Text Placeholder 2"/>
          <p:cNvSpPr>
            <a:spLocks noGrp="1"/>
          </p:cNvSpPr>
          <p:nvPr>
            <p:ph type="body" idx="1"/>
          </p:nvPr>
        </p:nvSpPr>
        <p:spPr>
          <a:xfrm>
            <a:off x="1031058" y="1642533"/>
            <a:ext cx="10958645" cy="6705600"/>
          </a:xfrm>
        </p:spPr>
        <p:txBody>
          <a:bodyPr>
            <a:normAutofit/>
          </a:bodyPr>
          <a:lstStyle/>
          <a:p>
            <a:pPr marL="0" lvl="0" indent="0" algn="l">
              <a:spcBef>
                <a:spcPts val="0"/>
              </a:spcBef>
              <a:buSzTx/>
              <a:buNone/>
              <a:defRPr sz="1800"/>
            </a:pPr>
            <a:r>
              <a:rPr lang="en-US" dirty="0">
                <a:solidFill>
                  <a:schemeClr val="tx1"/>
                </a:solidFill>
                <a:latin typeface="Helvetica"/>
                <a:cs typeface="Helvetica"/>
              </a:rPr>
              <a:t>*</a:t>
            </a:r>
            <a:endParaRPr lang="en-US" b="1" dirty="0">
              <a:latin typeface="Helvetica"/>
              <a:cs typeface="Helvetica"/>
            </a:endParaRPr>
          </a:p>
        </p:txBody>
      </p:sp>
      <p:sp>
        <p:nvSpPr>
          <p:cNvPr id="4" name="Rectangle 3">
            <a:extLst>
              <a:ext uri="{FF2B5EF4-FFF2-40B4-BE49-F238E27FC236}">
                <a16:creationId xmlns:a16="http://schemas.microsoft.com/office/drawing/2014/main" id="{8B8C7182-95D2-9345-BA9B-FECD55410D83}"/>
              </a:ext>
            </a:extLst>
          </p:cNvPr>
          <p:cNvSpPr/>
          <p:nvPr/>
        </p:nvSpPr>
        <p:spPr>
          <a:xfrm>
            <a:off x="237067" y="1214259"/>
            <a:ext cx="12632266" cy="7663636"/>
          </a:xfrm>
          <a:prstGeom prst="rect">
            <a:avLst/>
          </a:prstGeom>
        </p:spPr>
        <p:txBody>
          <a:bodyPr wrap="square">
            <a:spAutoFit/>
          </a:bodyPr>
          <a:lstStyle/>
          <a:p>
            <a:pPr lvl="0">
              <a:defRPr sz="1800"/>
            </a:pPr>
            <a:r>
              <a:rPr lang="en-US" sz="2400" dirty="0">
                <a:solidFill>
                  <a:schemeClr val="tx1"/>
                </a:solidFill>
                <a:latin typeface="Helvetica"/>
                <a:cs typeface="Helvetica"/>
              </a:rPr>
              <a:t>*</a:t>
            </a:r>
            <a:r>
              <a:rPr lang="en-US" sz="2400" i="1" dirty="0">
                <a:solidFill>
                  <a:schemeClr val="tx1"/>
                </a:solidFill>
                <a:latin typeface="Helvetica"/>
                <a:cs typeface="Helvetica"/>
              </a:rPr>
              <a:t>elected </a:t>
            </a:r>
            <a:r>
              <a:rPr lang="en-US" sz="2400" dirty="0">
                <a:solidFill>
                  <a:schemeClr val="tx1"/>
                </a:solidFill>
                <a:latin typeface="Helvetica"/>
                <a:cs typeface="Helvetica"/>
              </a:rPr>
              <a:t>from a nominating committee ballot </a:t>
            </a:r>
          </a:p>
          <a:p>
            <a:pPr lvl="0">
              <a:defRPr sz="1800"/>
            </a:pPr>
            <a:r>
              <a:rPr lang="en-US" sz="2400" dirty="0">
                <a:solidFill>
                  <a:schemeClr val="tx1"/>
                </a:solidFill>
                <a:latin typeface="Helvetica"/>
                <a:cs typeface="Helvetica"/>
              </a:rPr>
              <a:t>at an</a:t>
            </a:r>
            <a:r>
              <a:rPr lang="en-US" sz="2400" i="1" dirty="0">
                <a:solidFill>
                  <a:schemeClr val="tx1"/>
                </a:solidFill>
                <a:latin typeface="Helvetica"/>
                <a:cs typeface="Helvetica"/>
              </a:rPr>
              <a:t> annual </a:t>
            </a:r>
            <a:r>
              <a:rPr lang="en-US" sz="2400" dirty="0">
                <a:solidFill>
                  <a:schemeClr val="tx1"/>
                </a:solidFill>
                <a:latin typeface="Helvetica"/>
                <a:cs typeface="Helvetica"/>
              </a:rPr>
              <a:t>meeting of the church </a:t>
            </a:r>
            <a:r>
              <a:rPr lang="en-US" sz="2400" i="1" dirty="0">
                <a:solidFill>
                  <a:schemeClr val="tx1"/>
                </a:solidFill>
                <a:latin typeface="Helvetica"/>
                <a:cs typeface="Helvetica"/>
              </a:rPr>
              <a:t>membership</a:t>
            </a:r>
            <a:r>
              <a:rPr lang="en-US" sz="2400" dirty="0">
                <a:solidFill>
                  <a:schemeClr val="tx1"/>
                </a:solidFill>
                <a:latin typeface="Helvetica"/>
                <a:cs typeface="Helvetica"/>
              </a:rPr>
              <a:t>,</a:t>
            </a:r>
          </a:p>
          <a:p>
            <a:pPr lvl="0">
              <a:defRPr sz="1800"/>
            </a:pPr>
            <a:endParaRPr lang="en-US" sz="2400" dirty="0">
              <a:solidFill>
                <a:schemeClr val="tx1"/>
              </a:solidFill>
              <a:latin typeface="Helvetica"/>
              <a:cs typeface="Helvetica"/>
            </a:endParaRPr>
          </a:p>
          <a:p>
            <a:pPr lvl="0">
              <a:defRPr sz="1800"/>
            </a:pPr>
            <a:r>
              <a:rPr lang="en-US" sz="2400" dirty="0">
                <a:solidFill>
                  <a:schemeClr val="tx1"/>
                </a:solidFill>
                <a:latin typeface="Helvetica"/>
                <a:cs typeface="Helvetica"/>
              </a:rPr>
              <a:t>*no more than 25 members (including the pastor, and the </a:t>
            </a:r>
          </a:p>
          <a:p>
            <a:pPr lvl="0">
              <a:defRPr sz="1800"/>
            </a:pPr>
            <a:r>
              <a:rPr lang="en-US" sz="2400" dirty="0">
                <a:solidFill>
                  <a:schemeClr val="tx1"/>
                </a:solidFill>
                <a:latin typeface="Helvetica"/>
                <a:cs typeface="Helvetica"/>
              </a:rPr>
              <a:t>NMI, NYI and SDMI elected leaders),</a:t>
            </a:r>
          </a:p>
          <a:p>
            <a:pPr lvl="0">
              <a:defRPr sz="1800"/>
            </a:pPr>
            <a:endParaRPr lang="en-US" sz="2400" dirty="0">
              <a:solidFill>
                <a:schemeClr val="tx1"/>
              </a:solidFill>
              <a:latin typeface="Helvetica"/>
              <a:cs typeface="Helvetica"/>
            </a:endParaRPr>
          </a:p>
          <a:p>
            <a:pPr lvl="0">
              <a:defRPr sz="1800"/>
            </a:pPr>
            <a:r>
              <a:rPr lang="en-US" sz="2400" dirty="0">
                <a:solidFill>
                  <a:schemeClr val="tx1"/>
                </a:solidFill>
                <a:latin typeface="Helvetica"/>
                <a:cs typeface="Helvetica"/>
              </a:rPr>
              <a:t>*who are spiritually mature, and</a:t>
            </a:r>
          </a:p>
          <a:p>
            <a:pPr lvl="0">
              <a:defRPr sz="1800"/>
            </a:pPr>
            <a:endParaRPr lang="en-US" sz="2400" dirty="0">
              <a:solidFill>
                <a:schemeClr val="tx1"/>
              </a:solidFill>
              <a:latin typeface="Helvetica"/>
              <a:cs typeface="Helvetica"/>
            </a:endParaRPr>
          </a:p>
          <a:p>
            <a:pPr lvl="0">
              <a:defRPr sz="1800"/>
            </a:pPr>
            <a:r>
              <a:rPr lang="en-US" sz="2400" dirty="0">
                <a:solidFill>
                  <a:schemeClr val="tx1"/>
                </a:solidFill>
                <a:latin typeface="Helvetica"/>
                <a:cs typeface="Helvetica"/>
              </a:rPr>
              <a:t>*who are engaged in the mission and ministry of the local church.</a:t>
            </a:r>
          </a:p>
          <a:p>
            <a:pPr lvl="0">
              <a:defRPr sz="1800"/>
            </a:pPr>
            <a:r>
              <a:rPr lang="en-US" sz="2400" dirty="0">
                <a:solidFill>
                  <a:schemeClr val="tx1"/>
                </a:solidFill>
                <a:latin typeface="Helvetica"/>
                <a:cs typeface="Helvetica"/>
              </a:rPr>
              <a:t>(See also </a:t>
            </a:r>
            <a:r>
              <a:rPr lang="en-US" sz="2400" i="1" dirty="0">
                <a:solidFill>
                  <a:schemeClr val="tx1"/>
                </a:solidFill>
                <a:latin typeface="Helvetica"/>
                <a:cs typeface="Helvetica"/>
              </a:rPr>
              <a:t>Manual</a:t>
            </a:r>
            <a:r>
              <a:rPr lang="en-US" sz="2400" dirty="0">
                <a:solidFill>
                  <a:schemeClr val="tx1"/>
                </a:solidFill>
                <a:latin typeface="Helvetica"/>
                <a:cs typeface="Helvetica"/>
              </a:rPr>
              <a:t> paragraphs 107 </a:t>
            </a:r>
            <a:r>
              <a:rPr lang="mr-IN" sz="2400" dirty="0">
                <a:solidFill>
                  <a:schemeClr val="tx1"/>
                </a:solidFill>
                <a:latin typeface="Helvetica"/>
                <a:cs typeface="Helvetica"/>
              </a:rPr>
              <a:t>–</a:t>
            </a:r>
            <a:r>
              <a:rPr lang="en-US" sz="2400" dirty="0">
                <a:solidFill>
                  <a:schemeClr val="tx1"/>
                </a:solidFill>
                <a:latin typeface="Helvetica"/>
                <a:cs typeface="Helvetica"/>
              </a:rPr>
              <a:t> 160 for additional details)</a:t>
            </a:r>
          </a:p>
          <a:p>
            <a:pPr lvl="0">
              <a:defRPr sz="1800"/>
            </a:pPr>
            <a:endParaRPr lang="en-US" sz="2400" dirty="0">
              <a:solidFill>
                <a:schemeClr val="tx1"/>
              </a:solidFill>
              <a:latin typeface="Helvetica"/>
              <a:cs typeface="Helvetica"/>
            </a:endParaRPr>
          </a:p>
          <a:p>
            <a:pPr lvl="0" algn="l">
              <a:defRPr sz="1800"/>
            </a:pPr>
            <a:r>
              <a:rPr lang="en-US" sz="3000" dirty="0">
                <a:solidFill>
                  <a:schemeClr val="tx1"/>
                </a:solidFill>
                <a:latin typeface="Helvetica"/>
                <a:cs typeface="Helvetica"/>
              </a:rPr>
              <a:t>The </a:t>
            </a:r>
            <a:r>
              <a:rPr lang="en-US" sz="3000" i="1" dirty="0">
                <a:solidFill>
                  <a:schemeClr val="tx1"/>
                </a:solidFill>
                <a:latin typeface="Helvetica"/>
                <a:cs typeface="Helvetica"/>
              </a:rPr>
              <a:t>church board works with the pastor and represents the church membership in Board decision-making between annual meetings </a:t>
            </a:r>
            <a:r>
              <a:rPr lang="en-US" sz="3000" dirty="0">
                <a:solidFill>
                  <a:schemeClr val="tx1"/>
                </a:solidFill>
                <a:latin typeface="Helvetica"/>
                <a:cs typeface="Helvetica"/>
              </a:rPr>
              <a:t>in:</a:t>
            </a:r>
          </a:p>
          <a:p>
            <a:pPr lvl="0" algn="l">
              <a:defRPr sz="1800"/>
            </a:pPr>
            <a:endParaRPr lang="en-US" sz="2800" dirty="0">
              <a:solidFill>
                <a:schemeClr val="tx1"/>
              </a:solidFill>
              <a:latin typeface="Helvetica"/>
              <a:cs typeface="Helvetica"/>
            </a:endParaRPr>
          </a:p>
          <a:p>
            <a:pPr lvl="0">
              <a:defRPr sz="1800"/>
            </a:pPr>
            <a:r>
              <a:rPr lang="en-US" sz="2800" dirty="0">
                <a:solidFill>
                  <a:schemeClr val="tx1"/>
                </a:solidFill>
                <a:latin typeface="Helvetica"/>
                <a:cs typeface="Helvetica"/>
              </a:rPr>
              <a:t>*</a:t>
            </a:r>
            <a:r>
              <a:rPr lang="en-US" sz="2800" b="1" dirty="0">
                <a:solidFill>
                  <a:schemeClr val="tx1"/>
                </a:solidFill>
                <a:latin typeface="Helvetica"/>
                <a:cs typeface="Helvetica"/>
              </a:rPr>
              <a:t>DEVELOPING MISSION AND MINISTRY STRATEGY,</a:t>
            </a:r>
          </a:p>
          <a:p>
            <a:pPr lvl="0">
              <a:defRPr sz="1800"/>
            </a:pPr>
            <a:r>
              <a:rPr lang="en-US" sz="2800" b="1" dirty="0">
                <a:solidFill>
                  <a:schemeClr val="tx1"/>
                </a:solidFill>
                <a:latin typeface="Helvetica"/>
                <a:cs typeface="Helvetica"/>
              </a:rPr>
              <a:t>*INSURING INTEGRITY IN  BUSINESS AND LEGAL ISSUES,</a:t>
            </a:r>
          </a:p>
          <a:p>
            <a:pPr lvl="0">
              <a:defRPr sz="1800"/>
            </a:pPr>
            <a:r>
              <a:rPr lang="en-US" sz="2800" b="1" dirty="0">
                <a:solidFill>
                  <a:schemeClr val="tx1"/>
                </a:solidFill>
                <a:latin typeface="Helvetica"/>
                <a:cs typeface="Helvetica"/>
              </a:rPr>
              <a:t>*SHAPING POLICIES AND PROGRAMS FOR THE CHURCH,</a:t>
            </a:r>
          </a:p>
          <a:p>
            <a:pPr lvl="0">
              <a:defRPr sz="1800"/>
            </a:pPr>
            <a:r>
              <a:rPr lang="en-US" sz="2800" b="1" dirty="0">
                <a:solidFill>
                  <a:schemeClr val="tx1"/>
                </a:solidFill>
                <a:latin typeface="Helvetica"/>
                <a:cs typeface="Helvetica"/>
              </a:rPr>
              <a:t>*PRAYING FOR AND PLANNING WITH THE PASTOR.</a:t>
            </a:r>
          </a:p>
          <a:p>
            <a:pPr lvl="0">
              <a:defRPr sz="1800"/>
            </a:pPr>
            <a:endParaRPr lang="en-US" sz="2800" dirty="0">
              <a:solidFill>
                <a:schemeClr val="tx1"/>
              </a:solidFill>
              <a:latin typeface="Helvetica"/>
              <a:cs typeface="Helvetica"/>
            </a:endParaRPr>
          </a:p>
        </p:txBody>
      </p:sp>
    </p:spTree>
    <p:extLst>
      <p:ext uri="{BB962C8B-B14F-4D97-AF65-F5344CB8AC3E}">
        <p14:creationId xmlns:p14="http://schemas.microsoft.com/office/powerpoint/2010/main" val="1443802343"/>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Oval 4"/>
          <p:cNvSpPr>
            <a:spLocks noChangeArrowheads="1"/>
          </p:cNvSpPr>
          <p:nvPr/>
        </p:nvSpPr>
        <p:spPr bwMode="auto">
          <a:xfrm>
            <a:off x="1517227" y="866987"/>
            <a:ext cx="9861973" cy="8128000"/>
          </a:xfrm>
          <a:prstGeom prst="ellipse">
            <a:avLst/>
          </a:prstGeom>
          <a:noFill/>
          <a:ln w="381000">
            <a:solidFill>
              <a:schemeClr val="accent3">
                <a:lumMod val="75000"/>
              </a:schemeClr>
            </a:solidFill>
            <a:round/>
            <a:headEnd/>
            <a:tailEnd/>
          </a:ln>
          <a:effectLst>
            <a:glow rad="228600">
              <a:schemeClr val="accent3">
                <a:satMod val="175000"/>
                <a:alpha val="40000"/>
              </a:schemeClr>
            </a:glow>
          </a:effectLst>
          <a:scene3d>
            <a:camera prst="orthographicFront"/>
            <a:lightRig rig="threePt" dir="t"/>
          </a:scene3d>
          <a:sp3d>
            <a:bevelT prst="relaxedInset"/>
          </a:sp3d>
        </p:spPr>
        <p:txBody>
          <a:bodyPr wrap="none" lIns="130046" tIns="65023" rIns="130046" bIns="65023" anchor="ctr"/>
          <a:lstStyle/>
          <a:p>
            <a:endParaRPr lang="en-US"/>
          </a:p>
        </p:txBody>
      </p:sp>
      <p:sp>
        <p:nvSpPr>
          <p:cNvPr id="228364" name="Line 12"/>
          <p:cNvSpPr>
            <a:spLocks noChangeShapeType="1"/>
          </p:cNvSpPr>
          <p:nvPr/>
        </p:nvSpPr>
        <p:spPr bwMode="auto">
          <a:xfrm>
            <a:off x="6394027" y="6394027"/>
            <a:ext cx="0" cy="1192107"/>
          </a:xfrm>
          <a:prstGeom prst="line">
            <a:avLst/>
          </a:prstGeom>
          <a:noFill/>
          <a:ln w="190500" cap="rnd" cmpd="sng">
            <a:solidFill>
              <a:schemeClr val="accent3">
                <a:lumMod val="75000"/>
              </a:schemeClr>
            </a:solidFill>
            <a:prstDash val="solid"/>
            <a:round/>
            <a:headEnd/>
            <a:tailEnd type="stealth" w="med" len="med"/>
          </a:ln>
          <a:effectLst>
            <a:glow rad="139700">
              <a:schemeClr val="accent1">
                <a:satMod val="175000"/>
                <a:alpha val="40000"/>
              </a:schemeClr>
            </a:glow>
          </a:effectLst>
        </p:spPr>
        <p:txBody>
          <a:bodyPr lIns="130046" tIns="65023" rIns="130046" bIns="65023"/>
          <a:lstStyle/>
          <a:p>
            <a:endParaRPr lang="en-US"/>
          </a:p>
        </p:txBody>
      </p:sp>
      <p:sp>
        <p:nvSpPr>
          <p:cNvPr id="29" name="Line 12"/>
          <p:cNvSpPr>
            <a:spLocks noChangeShapeType="1"/>
          </p:cNvSpPr>
          <p:nvPr/>
        </p:nvSpPr>
        <p:spPr bwMode="auto">
          <a:xfrm>
            <a:off x="6394027" y="2384214"/>
            <a:ext cx="0" cy="1408853"/>
          </a:xfrm>
          <a:prstGeom prst="line">
            <a:avLst/>
          </a:prstGeom>
          <a:noFill/>
          <a:ln w="190500" cap="rnd" cmpd="sng">
            <a:solidFill>
              <a:schemeClr val="accent3">
                <a:lumMod val="75000"/>
              </a:schemeClr>
            </a:solidFill>
            <a:prstDash val="solid"/>
            <a:round/>
            <a:headEnd/>
            <a:tailEnd type="stealth" w="med" len="med"/>
          </a:ln>
          <a:effectLst>
            <a:glow rad="139700">
              <a:schemeClr val="accent1">
                <a:satMod val="175000"/>
                <a:alpha val="40000"/>
              </a:schemeClr>
            </a:glow>
          </a:effectLst>
        </p:spPr>
        <p:txBody>
          <a:bodyPr lIns="130046" tIns="65023" rIns="130046" bIns="65023"/>
          <a:lstStyle/>
          <a:p>
            <a:endParaRPr lang="en-US"/>
          </a:p>
        </p:txBody>
      </p:sp>
      <p:sp>
        <p:nvSpPr>
          <p:cNvPr id="30" name="Line 12"/>
          <p:cNvSpPr>
            <a:spLocks noChangeShapeType="1"/>
          </p:cNvSpPr>
          <p:nvPr/>
        </p:nvSpPr>
        <p:spPr bwMode="auto">
          <a:xfrm flipV="1">
            <a:off x="7477760" y="6285654"/>
            <a:ext cx="0" cy="1083733"/>
          </a:xfrm>
          <a:prstGeom prst="line">
            <a:avLst/>
          </a:prstGeom>
          <a:noFill/>
          <a:ln w="190500" cap="rnd" cmpd="sng">
            <a:solidFill>
              <a:schemeClr val="accent3">
                <a:lumMod val="75000"/>
              </a:schemeClr>
            </a:solidFill>
            <a:prstDash val="solid"/>
            <a:round/>
            <a:headEnd/>
            <a:tailEnd type="stealth" w="med" len="med"/>
          </a:ln>
          <a:effectLst>
            <a:glow rad="139700">
              <a:schemeClr val="accent2">
                <a:satMod val="175000"/>
                <a:alpha val="40000"/>
              </a:schemeClr>
            </a:glow>
          </a:effectLst>
        </p:spPr>
        <p:txBody>
          <a:bodyPr lIns="130046" tIns="65023" rIns="130046" bIns="65023"/>
          <a:lstStyle/>
          <a:p>
            <a:endParaRPr lang="en-US"/>
          </a:p>
        </p:txBody>
      </p:sp>
      <p:sp>
        <p:nvSpPr>
          <p:cNvPr id="31" name="Line 12"/>
          <p:cNvSpPr>
            <a:spLocks noChangeShapeType="1"/>
          </p:cNvSpPr>
          <p:nvPr/>
        </p:nvSpPr>
        <p:spPr bwMode="auto">
          <a:xfrm flipV="1">
            <a:off x="7369387" y="2384213"/>
            <a:ext cx="0" cy="1192107"/>
          </a:xfrm>
          <a:prstGeom prst="line">
            <a:avLst/>
          </a:prstGeom>
          <a:noFill/>
          <a:ln w="190500" cap="rnd" cmpd="sng">
            <a:solidFill>
              <a:schemeClr val="accent3">
                <a:lumMod val="75000"/>
              </a:schemeClr>
            </a:solidFill>
            <a:prstDash val="solid"/>
            <a:round/>
            <a:headEnd/>
            <a:tailEnd type="stealth" w="med" len="med"/>
          </a:ln>
          <a:effectLst>
            <a:glow rad="139700">
              <a:schemeClr val="accent2">
                <a:satMod val="175000"/>
                <a:alpha val="40000"/>
              </a:schemeClr>
            </a:glow>
          </a:effectLst>
        </p:spPr>
        <p:txBody>
          <a:bodyPr lIns="130046" tIns="65023" rIns="130046" bIns="65023"/>
          <a:lstStyle/>
          <a:p>
            <a:endParaRPr lang="en-US"/>
          </a:p>
        </p:txBody>
      </p:sp>
      <p:sp>
        <p:nvSpPr>
          <p:cNvPr id="33" name="Line 12"/>
          <p:cNvSpPr>
            <a:spLocks noChangeShapeType="1"/>
          </p:cNvSpPr>
          <p:nvPr/>
        </p:nvSpPr>
        <p:spPr bwMode="auto">
          <a:xfrm>
            <a:off x="8669867" y="5418667"/>
            <a:ext cx="1083733" cy="0"/>
          </a:xfrm>
          <a:prstGeom prst="line">
            <a:avLst/>
          </a:prstGeom>
          <a:noFill/>
          <a:ln w="190500" cap="rnd" cmpd="sng">
            <a:solidFill>
              <a:schemeClr val="accent3">
                <a:lumMod val="75000"/>
              </a:schemeClr>
            </a:solidFill>
            <a:prstDash val="solid"/>
            <a:round/>
            <a:headEnd/>
            <a:tailEnd type="stealth" w="med" len="med"/>
          </a:ln>
          <a:effectLst>
            <a:glow rad="139700">
              <a:schemeClr val="accent2">
                <a:satMod val="175000"/>
                <a:alpha val="40000"/>
              </a:schemeClr>
            </a:glow>
          </a:effectLst>
        </p:spPr>
        <p:txBody>
          <a:bodyPr lIns="130046" tIns="65023" rIns="130046" bIns="65023"/>
          <a:lstStyle/>
          <a:p>
            <a:endParaRPr lang="en-US"/>
          </a:p>
        </p:txBody>
      </p:sp>
      <p:sp>
        <p:nvSpPr>
          <p:cNvPr id="34" name="Line 12"/>
          <p:cNvSpPr>
            <a:spLocks noChangeShapeType="1"/>
          </p:cNvSpPr>
          <p:nvPr/>
        </p:nvSpPr>
        <p:spPr bwMode="auto">
          <a:xfrm flipH="1" flipV="1">
            <a:off x="3901440" y="5418667"/>
            <a:ext cx="975360" cy="0"/>
          </a:xfrm>
          <a:prstGeom prst="line">
            <a:avLst/>
          </a:prstGeom>
          <a:noFill/>
          <a:ln w="190500" cap="rnd" cmpd="sng">
            <a:solidFill>
              <a:schemeClr val="accent3">
                <a:lumMod val="75000"/>
              </a:schemeClr>
            </a:solidFill>
            <a:prstDash val="solid"/>
            <a:round/>
            <a:headEnd/>
            <a:tailEnd type="stealth" w="med" len="med"/>
          </a:ln>
          <a:effectLst>
            <a:glow rad="139700">
              <a:schemeClr val="accent2">
                <a:satMod val="175000"/>
                <a:alpha val="40000"/>
              </a:schemeClr>
            </a:glow>
          </a:effectLst>
        </p:spPr>
        <p:txBody>
          <a:bodyPr lIns="130046" tIns="65023" rIns="130046" bIns="65023"/>
          <a:lstStyle/>
          <a:p>
            <a:endParaRPr lang="en-US"/>
          </a:p>
        </p:txBody>
      </p:sp>
      <p:sp>
        <p:nvSpPr>
          <p:cNvPr id="36" name="Line 12"/>
          <p:cNvSpPr>
            <a:spLocks noChangeShapeType="1"/>
          </p:cNvSpPr>
          <p:nvPr/>
        </p:nvSpPr>
        <p:spPr bwMode="auto">
          <a:xfrm flipH="1">
            <a:off x="8344747" y="4443307"/>
            <a:ext cx="1192107" cy="0"/>
          </a:xfrm>
          <a:prstGeom prst="line">
            <a:avLst/>
          </a:prstGeom>
          <a:noFill/>
          <a:ln w="190500" cap="rnd" cmpd="sng">
            <a:solidFill>
              <a:schemeClr val="accent3">
                <a:lumMod val="75000"/>
              </a:schemeClr>
            </a:solidFill>
            <a:prstDash val="solid"/>
            <a:round/>
            <a:headEnd/>
            <a:tailEnd type="stealth" w="med" len="med"/>
          </a:ln>
          <a:effectLst>
            <a:glow rad="139700">
              <a:schemeClr val="accent1">
                <a:satMod val="175000"/>
                <a:alpha val="40000"/>
              </a:schemeClr>
            </a:glow>
          </a:effectLst>
        </p:spPr>
        <p:txBody>
          <a:bodyPr lIns="130046" tIns="65023" rIns="130046" bIns="65023"/>
          <a:lstStyle/>
          <a:p>
            <a:endParaRPr lang="en-US"/>
          </a:p>
        </p:txBody>
      </p:sp>
      <p:sp>
        <p:nvSpPr>
          <p:cNvPr id="37" name="Line 12"/>
          <p:cNvSpPr>
            <a:spLocks noChangeShapeType="1"/>
          </p:cNvSpPr>
          <p:nvPr/>
        </p:nvSpPr>
        <p:spPr bwMode="auto">
          <a:xfrm flipV="1">
            <a:off x="4118187" y="4660053"/>
            <a:ext cx="975360" cy="0"/>
          </a:xfrm>
          <a:prstGeom prst="line">
            <a:avLst/>
          </a:prstGeom>
          <a:noFill/>
          <a:ln w="190500" cap="rnd" cmpd="sng">
            <a:solidFill>
              <a:schemeClr val="accent3">
                <a:lumMod val="75000"/>
              </a:schemeClr>
            </a:solidFill>
            <a:prstDash val="solid"/>
            <a:round/>
            <a:headEnd/>
            <a:tailEnd type="stealth" w="med" len="med"/>
          </a:ln>
          <a:effectLst>
            <a:glow rad="139700">
              <a:schemeClr val="accent1">
                <a:satMod val="175000"/>
                <a:alpha val="40000"/>
              </a:schemeClr>
            </a:glow>
          </a:effectLst>
        </p:spPr>
        <p:txBody>
          <a:bodyPr lIns="130046" tIns="65023" rIns="130046" bIns="65023"/>
          <a:lstStyle/>
          <a:p>
            <a:endParaRPr lang="en-US"/>
          </a:p>
        </p:txBody>
      </p:sp>
      <p:sp>
        <p:nvSpPr>
          <p:cNvPr id="39" name="Rounded Rectangle 38"/>
          <p:cNvSpPr/>
          <p:nvPr/>
        </p:nvSpPr>
        <p:spPr bwMode="auto">
          <a:xfrm>
            <a:off x="4443307" y="574040"/>
            <a:ext cx="4517278" cy="1452880"/>
          </a:xfrm>
          <a:prstGeom prst="roundRect">
            <a:avLst/>
          </a:prstGeom>
          <a:ln>
            <a:headEnd/>
            <a:tailEnd/>
          </a:ln>
          <a:effectLst>
            <a:glow rad="2286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spAutoFit/>
          </a:bodyPr>
          <a:lstStyle/>
          <a:p>
            <a:pPr marL="650230" indent="-650230"/>
            <a:r>
              <a:rPr lang="en-US" sz="2800" b="1" dirty="0">
                <a:latin typeface="Arial" pitchFamily="34" charset="0"/>
                <a:cs typeface="Arial" pitchFamily="34" charset="0"/>
              </a:rPr>
              <a:t>Young, bi-lingual,</a:t>
            </a:r>
          </a:p>
          <a:p>
            <a:pPr marL="650230" indent="-650230"/>
            <a:r>
              <a:rPr lang="en-US" sz="2800" b="1" dirty="0">
                <a:latin typeface="Arial" pitchFamily="34" charset="0"/>
                <a:cs typeface="Arial" pitchFamily="34" charset="0"/>
              </a:rPr>
              <a:t>missionary experienced,</a:t>
            </a:r>
          </a:p>
          <a:p>
            <a:pPr marL="650230" indent="-650230"/>
            <a:r>
              <a:rPr lang="en-US" sz="2800" b="1" dirty="0">
                <a:latin typeface="Arial" pitchFamily="34" charset="0"/>
                <a:cs typeface="Arial" pitchFamily="34" charset="0"/>
              </a:rPr>
              <a:t> pastor/leader </a:t>
            </a:r>
          </a:p>
        </p:txBody>
      </p:sp>
      <p:sp>
        <p:nvSpPr>
          <p:cNvPr id="40" name="Rounded Rectangle 39"/>
          <p:cNvSpPr/>
          <p:nvPr/>
        </p:nvSpPr>
        <p:spPr bwMode="auto">
          <a:xfrm>
            <a:off x="4443307" y="7733454"/>
            <a:ext cx="4660053" cy="1452880"/>
          </a:xfrm>
          <a:prstGeom prst="roundRect">
            <a:avLst/>
          </a:prstGeom>
          <a:ln>
            <a:headEnd/>
            <a:tailEnd/>
          </a:ln>
          <a:effectLst>
            <a:glow rad="2286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spAutoFit/>
          </a:bodyPr>
          <a:lstStyle/>
          <a:p>
            <a:pPr algn="ctr"/>
            <a:r>
              <a:rPr lang="en-US" sz="2800" b="1" dirty="0">
                <a:latin typeface="Arial" pitchFamily="34" charset="0"/>
                <a:cs typeface="Arial" pitchFamily="34" charset="0"/>
              </a:rPr>
              <a:t>Cross-generation,</a:t>
            </a:r>
          </a:p>
          <a:p>
            <a:pPr algn="ctr"/>
            <a:r>
              <a:rPr lang="en-US" sz="2800" b="1" dirty="0">
                <a:latin typeface="Arial" pitchFamily="34" charset="0"/>
                <a:cs typeface="Arial" pitchFamily="34" charset="0"/>
              </a:rPr>
              <a:t> multi-ethnic, leadership and discipleship training </a:t>
            </a:r>
          </a:p>
        </p:txBody>
      </p:sp>
      <p:sp>
        <p:nvSpPr>
          <p:cNvPr id="41" name="Rounded Rectangle 40"/>
          <p:cNvSpPr/>
          <p:nvPr/>
        </p:nvSpPr>
        <p:spPr bwMode="auto">
          <a:xfrm>
            <a:off x="9753600" y="3926842"/>
            <a:ext cx="2926080" cy="1937173"/>
          </a:xfrm>
          <a:prstGeom prst="roundRect">
            <a:avLst/>
          </a:prstGeom>
          <a:ln>
            <a:headEnd/>
            <a:tailEnd/>
          </a:ln>
          <a:effectLst>
            <a:glow rad="2286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spAutoFit/>
          </a:bodyPr>
          <a:lstStyle/>
          <a:p>
            <a:pPr algn="ctr"/>
            <a:r>
              <a:rPr lang="en-US" sz="2800" b="1" dirty="0">
                <a:latin typeface="Arial" pitchFamily="34" charset="0"/>
                <a:cs typeface="Arial" pitchFamily="34" charset="0"/>
              </a:rPr>
              <a:t>Aggressive outreach to immediate community</a:t>
            </a:r>
          </a:p>
        </p:txBody>
      </p:sp>
      <p:sp>
        <p:nvSpPr>
          <p:cNvPr id="42" name="Rounded Rectangle 41"/>
          <p:cNvSpPr/>
          <p:nvPr/>
        </p:nvSpPr>
        <p:spPr bwMode="auto">
          <a:xfrm>
            <a:off x="5093547" y="3962403"/>
            <a:ext cx="3382596" cy="1937173"/>
          </a:xfrm>
          <a:prstGeom prst="roundRect">
            <a:avLst/>
          </a:prstGeom>
          <a:ln>
            <a:headEnd/>
            <a:tailEnd/>
          </a:ln>
          <a:effectLst>
            <a:glow rad="2286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spAutoFit/>
          </a:bodyPr>
          <a:lstStyle/>
          <a:p>
            <a:pPr algn="ctr"/>
            <a:r>
              <a:rPr lang="en-US" sz="2800" b="1" dirty="0">
                <a:latin typeface="Arial" pitchFamily="34" charset="0"/>
                <a:cs typeface="Arial" pitchFamily="34" charset="0"/>
              </a:rPr>
              <a:t>TFCN: Mission, Vision, Values and transformative worship</a:t>
            </a:r>
          </a:p>
        </p:txBody>
      </p:sp>
      <p:sp>
        <p:nvSpPr>
          <p:cNvPr id="43" name="Rounded Rectangle 42"/>
          <p:cNvSpPr/>
          <p:nvPr/>
        </p:nvSpPr>
        <p:spPr bwMode="auto">
          <a:xfrm>
            <a:off x="354173" y="3781216"/>
            <a:ext cx="3311670" cy="1937173"/>
          </a:xfrm>
          <a:prstGeom prst="roundRect">
            <a:avLst/>
          </a:prstGeom>
          <a:ln>
            <a:headEnd/>
            <a:tailEnd/>
          </a:ln>
          <a:effectLst>
            <a:glow rad="2286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spAutoFit/>
          </a:bodyPr>
          <a:lstStyle/>
          <a:p>
            <a:pPr algn="ctr"/>
            <a:r>
              <a:rPr lang="en-US" sz="2800" b="1" dirty="0">
                <a:latin typeface="Arial" pitchFamily="34" charset="0"/>
                <a:cs typeface="Arial" pitchFamily="34" charset="0"/>
              </a:rPr>
              <a:t>Healthy Board facilitating   congregational growth </a:t>
            </a:r>
          </a:p>
        </p:txBody>
      </p:sp>
      <p:sp>
        <p:nvSpPr>
          <p:cNvPr id="17" name="TextBox 16"/>
          <p:cNvSpPr txBox="1"/>
          <p:nvPr/>
        </p:nvSpPr>
        <p:spPr>
          <a:xfrm>
            <a:off x="270476" y="263062"/>
            <a:ext cx="4243391" cy="1977975"/>
          </a:xfrm>
          <a:prstGeom prst="rect">
            <a:avLst/>
          </a:prstGeom>
          <a:noFill/>
        </p:spPr>
        <p:txBody>
          <a:bodyPr wrap="square" lIns="130046" tIns="65023" rIns="130046" bIns="65023" rtlCol="0">
            <a:spAutoFit/>
          </a:bodyPr>
          <a:lstStyle/>
          <a:p>
            <a:pPr algn="l"/>
            <a:r>
              <a:rPr lang="en-US" sz="4000" b="1" dirty="0">
                <a:solidFill>
                  <a:srgbClr val="000000"/>
                </a:solidFill>
              </a:rPr>
              <a:t>TFCN: PLANNING MODEL</a:t>
            </a:r>
          </a:p>
        </p:txBody>
      </p:sp>
    </p:spTree>
    <p:extLst>
      <p:ext uri="{BB962C8B-B14F-4D97-AF65-F5344CB8AC3E}">
        <p14:creationId xmlns:p14="http://schemas.microsoft.com/office/powerpoint/2010/main" val="187047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4)">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heel(4)">
                                      <p:cBhvr>
                                        <p:cTn id="12" dur="2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heel(4)">
                                      <p:cBhvr>
                                        <p:cTn id="17" dur="20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heel(4)">
                                      <p:cBhvr>
                                        <p:cTn id="22" dur="2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heel(4)">
                                      <p:cBhvr>
                                        <p:cTn id="27" dur="20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dissolve">
                                      <p:cBhvr>
                                        <p:cTn id="32" dur="500"/>
                                        <p:tgtEl>
                                          <p:spTgt spid="2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ssolve">
                                      <p:cBhvr>
                                        <p:cTn id="35" dur="500"/>
                                        <p:tgtEl>
                                          <p:spTgt spid="3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dissolve">
                                      <p:cBhvr>
                                        <p:cTn id="38" dur="500"/>
                                        <p:tgtEl>
                                          <p:spTgt spid="3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dissolve">
                                      <p:cBhvr>
                                        <p:cTn id="41" dur="500"/>
                                        <p:tgtEl>
                                          <p:spTgt spid="33"/>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dissolve">
                                      <p:cBhvr>
                                        <p:cTn id="44" dur="500"/>
                                        <p:tgtEl>
                                          <p:spTgt spid="3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28364"/>
                                        </p:tgtEl>
                                        <p:attrNameLst>
                                          <p:attrName>style.visibility</p:attrName>
                                        </p:attrNameLst>
                                      </p:cBhvr>
                                      <p:to>
                                        <p:strVal val="visible"/>
                                      </p:to>
                                    </p:set>
                                    <p:animEffect transition="in" filter="dissolve">
                                      <p:cBhvr>
                                        <p:cTn id="47" dur="500"/>
                                        <p:tgtEl>
                                          <p:spTgt spid="228364"/>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dissolve">
                                      <p:cBhvr>
                                        <p:cTn id="50" dur="500"/>
                                        <p:tgtEl>
                                          <p:spTgt spid="34"/>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dissolve">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4" grpId="0" animBg="1"/>
      <p:bldP spid="29" grpId="0" animBg="1"/>
      <p:bldP spid="30" grpId="0" animBg="1"/>
      <p:bldP spid="31" grpId="0" animBg="1"/>
      <p:bldP spid="33" grpId="0" animBg="1"/>
      <p:bldP spid="34" grpId="0" animBg="1"/>
      <p:bldP spid="36" grpId="0" animBg="1"/>
      <p:bldP spid="37" grpId="0" animBg="1"/>
      <p:bldP spid="39" grpId="0" animBg="1"/>
      <p:bldP spid="40" grpId="0" animBg="1"/>
      <p:bldP spid="41" grpId="0" animBg="1"/>
      <p:bldP spid="42" grpId="0" animBg="1"/>
      <p:bldP spid="4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56" name="Shape 156"/>
          <p:cNvSpPr>
            <a:spLocks noGrp="1"/>
          </p:cNvSpPr>
          <p:nvPr>
            <p:ph type="body" idx="1"/>
          </p:nvPr>
        </p:nvSpPr>
        <p:spPr>
          <a:xfrm>
            <a:off x="417790" y="4003987"/>
            <a:ext cx="11915220" cy="4038766"/>
          </a:xfrm>
          <a:prstGeom prst="rect">
            <a:avLst/>
          </a:prstGeom>
        </p:spPr>
        <p:txBody>
          <a:bodyPr>
            <a:noAutofit/>
          </a:bodyPr>
          <a:lstStyle/>
          <a:p>
            <a:pPr marL="0" indent="0" algn="ctr">
              <a:spcBef>
                <a:spcPts val="0"/>
              </a:spcBef>
              <a:buSzTx/>
              <a:buNone/>
              <a:defRPr sz="1800"/>
            </a:pPr>
            <a:r>
              <a:rPr lang="en-US" sz="6000" b="1" cap="all" dirty="0">
                <a:latin typeface="Helvetica"/>
                <a:cs typeface="Helvetica"/>
              </a:rPr>
              <a:t>Nurture </a:t>
            </a:r>
          </a:p>
          <a:p>
            <a:pPr marL="0" indent="0" algn="ctr">
              <a:spcBef>
                <a:spcPts val="0"/>
              </a:spcBef>
              <a:buSzTx/>
              <a:buNone/>
              <a:defRPr sz="1800"/>
            </a:pPr>
            <a:r>
              <a:rPr lang="en-US" sz="6000" b="1" cap="all" dirty="0">
                <a:latin typeface="Helvetica"/>
                <a:cs typeface="Helvetica"/>
              </a:rPr>
              <a:t>emerging leaders </a:t>
            </a:r>
          </a:p>
          <a:p>
            <a:pPr marL="0" indent="0" algn="ctr">
              <a:spcBef>
                <a:spcPts val="0"/>
              </a:spcBef>
              <a:buSzTx/>
              <a:buNone/>
              <a:defRPr sz="1800"/>
            </a:pPr>
            <a:r>
              <a:rPr lang="en-US" sz="6000" b="1" cap="all" dirty="0">
                <a:latin typeface="Helvetica"/>
                <a:cs typeface="Helvetica"/>
              </a:rPr>
              <a:t>for the church board.</a:t>
            </a:r>
            <a:endParaRPr lang="en-US" sz="6000" b="1" dirty="0">
              <a:latin typeface="Helvetica"/>
              <a:ea typeface="+mn-ea"/>
              <a:cs typeface="Helvetica"/>
              <a:sym typeface="Helvetica"/>
            </a:endParaRPr>
          </a:p>
          <a:p>
            <a:pPr marL="0" lvl="0" indent="0" algn="ctr">
              <a:spcBef>
                <a:spcPts val="0"/>
              </a:spcBef>
              <a:buSzTx/>
              <a:buNone/>
              <a:defRPr sz="1800"/>
            </a:pPr>
            <a:r>
              <a:rPr lang="en-US" sz="5400" b="1" i="1" dirty="0">
                <a:latin typeface="Helvetica"/>
                <a:cs typeface="Helvetica"/>
              </a:rPr>
              <a:t>Intentionally!</a:t>
            </a:r>
            <a:endParaRPr sz="5400" b="1" i="1" dirty="0">
              <a:latin typeface="Helvetica"/>
              <a:ea typeface="+mn-ea"/>
              <a:cs typeface="Helvetica"/>
              <a:sym typeface="Helvetica"/>
            </a:endParaRPr>
          </a:p>
        </p:txBody>
      </p:sp>
      <p:sp>
        <p:nvSpPr>
          <p:cNvPr id="5" name="Shape 131"/>
          <p:cNvSpPr/>
          <p:nvPr/>
        </p:nvSpPr>
        <p:spPr>
          <a:xfrm>
            <a:off x="5659351" y="1496078"/>
            <a:ext cx="1443804" cy="267252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20000" b="1" spc="-3000">
                <a:solidFill>
                  <a:srgbClr val="FFFFFF"/>
                </a:solidFill>
                <a:latin typeface="+mn-lt"/>
                <a:ea typeface="+mn-ea"/>
                <a:cs typeface="+mn-cs"/>
                <a:sym typeface="Helvetica"/>
              </a:defRPr>
            </a:lvl1pPr>
          </a:lstStyle>
          <a:p>
            <a:pPr lvl="0">
              <a:defRPr sz="1800" b="0" spc="0">
                <a:solidFill>
                  <a:srgbClr val="000000"/>
                </a:solidFill>
              </a:defRPr>
            </a:pPr>
            <a:r>
              <a:rPr lang="en-US" sz="16700" b="1" spc="-3000" dirty="0">
                <a:solidFill>
                  <a:srgbClr val="FFFFFF"/>
                </a:solidFill>
              </a:rPr>
              <a:t>5</a:t>
            </a:r>
            <a:endParaRPr sz="16700" b="1" spc="-3000" dirty="0">
              <a:solidFill>
                <a:srgbClr val="FFFFFF"/>
              </a:solidFill>
            </a:endParaRPr>
          </a:p>
        </p:txBody>
      </p:sp>
    </p:spTree>
    <p:extLst>
      <p:ext uri="{BB962C8B-B14F-4D97-AF65-F5344CB8AC3E}">
        <p14:creationId xmlns:p14="http://schemas.microsoft.com/office/powerpoint/2010/main" val="352307089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5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56">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56">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build="p" bldLvl="5"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Helvetica"/>
              <a:cs typeface="Helvetica"/>
            </a:endParaRPr>
          </a:p>
        </p:txBody>
      </p:sp>
      <p:pic>
        <p:nvPicPr>
          <p:cNvPr id="4" name="image.png"/>
          <p:cNvPicPr>
            <a:picLocks/>
          </p:cNvPicPr>
          <p:nvPr/>
        </p:nvPicPr>
        <p:blipFill>
          <a:blip r:embed="rId2"/>
          <a:stretch>
            <a:fillRect/>
          </a:stretch>
        </p:blipFill>
        <p:spPr>
          <a:xfrm>
            <a:off x="0" y="-352752"/>
            <a:ext cx="13004800" cy="6972736"/>
          </a:xfrm>
          <a:prstGeom prst="rect">
            <a:avLst/>
          </a:prstGeom>
          <a:ln w="12700">
            <a:miter lim="400000"/>
          </a:ln>
        </p:spPr>
      </p:pic>
      <p:sp>
        <p:nvSpPr>
          <p:cNvPr id="3" name="Text Placeholder 2"/>
          <p:cNvSpPr>
            <a:spLocks noGrp="1"/>
          </p:cNvSpPr>
          <p:nvPr>
            <p:ph type="body" idx="1"/>
          </p:nvPr>
        </p:nvSpPr>
        <p:spPr>
          <a:xfrm>
            <a:off x="152839" y="5910629"/>
            <a:ext cx="12450742" cy="2392836"/>
          </a:xfrm>
        </p:spPr>
        <p:txBody>
          <a:bodyPr>
            <a:noAutofit/>
          </a:bodyPr>
          <a:lstStyle/>
          <a:p>
            <a:pPr marL="0" indent="0">
              <a:buNone/>
            </a:pPr>
            <a:r>
              <a:rPr lang="en-US" sz="4400" dirty="0">
                <a:latin typeface="Helvetica"/>
                <a:ea typeface="Futura"/>
                <a:cs typeface="Helvetica"/>
                <a:sym typeface="Futura"/>
              </a:rPr>
              <a:t>“</a:t>
            </a:r>
            <a:r>
              <a:rPr lang="en-US" sz="4400" b="1" dirty="0">
                <a:solidFill>
                  <a:srgbClr val="FFAA00"/>
                </a:solidFill>
                <a:uFill>
                  <a:solidFill>
                    <a:srgbClr val="FFAA00"/>
                  </a:solidFill>
                </a:uFill>
                <a:latin typeface="Helvetica"/>
                <a:ea typeface="Futura"/>
                <a:cs typeface="Helvetica"/>
                <a:sym typeface="Futura"/>
              </a:rPr>
              <a:t>Reproduce</a:t>
            </a:r>
            <a:r>
              <a:rPr lang="en-US" sz="4400" dirty="0">
                <a:latin typeface="Helvetica"/>
                <a:ea typeface="Futura"/>
                <a:cs typeface="Helvetica"/>
                <a:sym typeface="Futura"/>
              </a:rPr>
              <a:t> yourself</a:t>
            </a:r>
            <a:br>
              <a:rPr lang="en-US" sz="4400" dirty="0">
                <a:latin typeface="Helvetica"/>
                <a:ea typeface="Futura"/>
                <a:cs typeface="Helvetica"/>
                <a:sym typeface="Futura"/>
              </a:rPr>
            </a:br>
            <a:r>
              <a:rPr lang="en-US" sz="4400" dirty="0">
                <a:latin typeface="Helvetica"/>
                <a:ea typeface="Futura"/>
                <a:cs typeface="Helvetica"/>
                <a:sym typeface="Futura"/>
              </a:rPr>
              <a:t>		as a passionate advocate…           	         	      				for the church and its mission.”</a:t>
            </a:r>
            <a:endParaRPr lang="en-US" sz="4400" dirty="0">
              <a:latin typeface="Helvetica"/>
              <a:cs typeface="Helvetica"/>
            </a:endParaRPr>
          </a:p>
        </p:txBody>
      </p:sp>
    </p:spTree>
    <p:extLst>
      <p:ext uri="{BB962C8B-B14F-4D97-AF65-F5344CB8AC3E}">
        <p14:creationId xmlns:p14="http://schemas.microsoft.com/office/powerpoint/2010/main" val="223846975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2500" y="1152324"/>
            <a:ext cx="11099800" cy="6737568"/>
          </a:xfrm>
        </p:spPr>
        <p:txBody>
          <a:bodyPr/>
          <a:lstStyle/>
          <a:p>
            <a:pPr marL="0" indent="0" algn="ctr">
              <a:spcBef>
                <a:spcPts val="1000"/>
              </a:spcBef>
              <a:buNone/>
            </a:pPr>
            <a:r>
              <a:rPr lang="en-US" sz="6000" dirty="0">
                <a:latin typeface="Helvetica"/>
                <a:ea typeface="Futura"/>
                <a:cs typeface="Helvetica"/>
                <a:sym typeface="Futura"/>
              </a:rPr>
              <a:t>Use committees or “Ministry Teams” as a way to</a:t>
            </a:r>
          </a:p>
          <a:p>
            <a:pPr marL="0" indent="0" algn="ctr">
              <a:spcBef>
                <a:spcPts val="1000"/>
              </a:spcBef>
              <a:buNone/>
            </a:pPr>
            <a:r>
              <a:rPr lang="en-US" sz="6000" b="1" dirty="0">
                <a:latin typeface="Helvetica"/>
                <a:ea typeface="Futura"/>
                <a:cs typeface="Helvetica"/>
                <a:sym typeface="Futura"/>
              </a:rPr>
              <a:t> </a:t>
            </a:r>
            <a:r>
              <a:rPr lang="en-US" sz="6000" b="1" dirty="0">
                <a:solidFill>
                  <a:srgbClr val="FFAA00"/>
                </a:solidFill>
                <a:uFill>
                  <a:solidFill>
                    <a:srgbClr val="FFAA00"/>
                  </a:solidFill>
                </a:uFill>
                <a:latin typeface="Helvetica"/>
                <a:ea typeface="Futura"/>
                <a:cs typeface="Helvetica"/>
                <a:sym typeface="Futura"/>
              </a:rPr>
              <a:t>provide opportunities </a:t>
            </a:r>
          </a:p>
          <a:p>
            <a:pPr marL="0" indent="0" algn="ctr">
              <a:spcBef>
                <a:spcPts val="1000"/>
              </a:spcBef>
              <a:buNone/>
            </a:pPr>
            <a:r>
              <a:rPr lang="en-US" sz="6000" dirty="0">
                <a:latin typeface="Helvetica"/>
                <a:ea typeface="Futura"/>
                <a:cs typeface="Helvetica"/>
                <a:sym typeface="Futura"/>
              </a:rPr>
              <a:t>for emerging leaders </a:t>
            </a:r>
          </a:p>
          <a:p>
            <a:pPr marL="0" indent="0" algn="ctr">
              <a:spcBef>
                <a:spcPts val="1000"/>
              </a:spcBef>
              <a:buNone/>
            </a:pPr>
            <a:r>
              <a:rPr lang="en-US" sz="6000" dirty="0">
                <a:latin typeface="Helvetica"/>
                <a:ea typeface="Futura"/>
                <a:cs typeface="Helvetica"/>
                <a:sym typeface="Futura"/>
              </a:rPr>
              <a:t>to take on more responsibility.</a:t>
            </a:r>
          </a:p>
        </p:txBody>
      </p:sp>
    </p:spTree>
    <p:extLst>
      <p:ext uri="{BB962C8B-B14F-4D97-AF65-F5344CB8AC3E}">
        <p14:creationId xmlns:p14="http://schemas.microsoft.com/office/powerpoint/2010/main" val="248643531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2500" y="470337"/>
            <a:ext cx="11099800" cy="1657936"/>
          </a:xfrm>
        </p:spPr>
        <p:txBody>
          <a:bodyPr>
            <a:noAutofit/>
          </a:bodyPr>
          <a:lstStyle/>
          <a:p>
            <a:pPr marL="0" indent="0" algn="ctr">
              <a:spcBef>
                <a:spcPts val="1000"/>
              </a:spcBef>
              <a:buNone/>
            </a:pPr>
            <a:r>
              <a:rPr lang="en-US" sz="5400" b="1" dirty="0"/>
              <a:t>A Lay-leadership Paradigm </a:t>
            </a:r>
          </a:p>
          <a:p>
            <a:pPr marL="0" indent="0" algn="ctr">
              <a:spcBef>
                <a:spcPts val="1000"/>
              </a:spcBef>
              <a:buNone/>
            </a:pPr>
            <a:r>
              <a:rPr lang="en-US" sz="5400" b="1" dirty="0">
                <a:solidFill>
                  <a:srgbClr val="FFAA00"/>
                </a:solidFill>
                <a:uFill>
                  <a:solidFill>
                    <a:srgbClr val="FFAA00"/>
                  </a:solidFill>
                </a:uFill>
                <a:latin typeface="Helvetica"/>
                <a:ea typeface="Futura"/>
                <a:cs typeface="Helvetica"/>
                <a:sym typeface="Futura"/>
              </a:rPr>
              <a:t>“Self-Directed Ministry Teams”</a:t>
            </a:r>
            <a:endParaRPr lang="en-US" sz="5400" b="1" dirty="0">
              <a:latin typeface="+mn-lt"/>
              <a:ea typeface="Futura"/>
              <a:cs typeface="Helvetica"/>
              <a:sym typeface="Futura"/>
            </a:endParaRPr>
          </a:p>
        </p:txBody>
      </p:sp>
      <p:sp>
        <p:nvSpPr>
          <p:cNvPr id="4" name="Text Placeholder 2"/>
          <p:cNvSpPr txBox="1">
            <a:spLocks/>
          </p:cNvSpPr>
          <p:nvPr/>
        </p:nvSpPr>
        <p:spPr>
          <a:xfrm>
            <a:off x="423349" y="2469267"/>
            <a:ext cx="12265407" cy="570282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55000" lnSpcReduction="20000"/>
          </a:bodyPr>
          <a:lstStyle>
            <a:lvl1pPr marL="444500" indent="-444500" defTabSz="584200">
              <a:spcBef>
                <a:spcPts val="4200"/>
              </a:spcBef>
              <a:buSzPct val="75000"/>
              <a:buChar char="•"/>
              <a:defRPr sz="3600">
                <a:latin typeface="Helvetica Light"/>
                <a:ea typeface="Helvetica Light"/>
                <a:cs typeface="Helvetica Light"/>
                <a:sym typeface="Helvetica Light"/>
              </a:defRPr>
            </a:lvl1pPr>
            <a:lvl2pPr marL="889000" indent="-444500" defTabSz="584200">
              <a:spcBef>
                <a:spcPts val="4200"/>
              </a:spcBef>
              <a:buSzPct val="75000"/>
              <a:buChar char="•"/>
              <a:defRPr sz="3600">
                <a:latin typeface="Helvetica Light"/>
                <a:ea typeface="Helvetica Light"/>
                <a:cs typeface="Helvetica Light"/>
                <a:sym typeface="Helvetica Light"/>
              </a:defRPr>
            </a:lvl2pPr>
            <a:lvl3pPr marL="1333500" indent="-444500" defTabSz="584200">
              <a:spcBef>
                <a:spcPts val="4200"/>
              </a:spcBef>
              <a:buSzPct val="75000"/>
              <a:buChar char="•"/>
              <a:defRPr sz="3600">
                <a:latin typeface="Helvetica Light"/>
                <a:ea typeface="Helvetica Light"/>
                <a:cs typeface="Helvetica Light"/>
                <a:sym typeface="Helvetica Light"/>
              </a:defRPr>
            </a:lvl3pPr>
            <a:lvl4pPr marL="1778000" indent="-444500" defTabSz="584200">
              <a:spcBef>
                <a:spcPts val="4200"/>
              </a:spcBef>
              <a:buSzPct val="75000"/>
              <a:buChar char="•"/>
              <a:defRPr sz="3600">
                <a:latin typeface="Helvetica Light"/>
                <a:ea typeface="Helvetica Light"/>
                <a:cs typeface="Helvetica Light"/>
                <a:sym typeface="Helvetica Light"/>
              </a:defRPr>
            </a:lvl4pPr>
            <a:lvl5pPr marL="2222500" indent="-444500" defTabSz="584200">
              <a:spcBef>
                <a:spcPts val="4200"/>
              </a:spcBef>
              <a:buSzPct val="75000"/>
              <a:buChar char="•"/>
              <a:defRPr sz="3600">
                <a:latin typeface="Helvetica Light"/>
                <a:ea typeface="Helvetica Light"/>
                <a:cs typeface="Helvetica Light"/>
                <a:sym typeface="Helvetica Light"/>
              </a:defRPr>
            </a:lvl5pPr>
            <a:lvl6pPr marL="2667000" indent="-444500" defTabSz="584200">
              <a:spcBef>
                <a:spcPts val="4200"/>
              </a:spcBef>
              <a:buSzPct val="75000"/>
              <a:buChar char="•"/>
              <a:defRPr sz="3600">
                <a:latin typeface="Helvetica Light"/>
                <a:ea typeface="Helvetica Light"/>
                <a:cs typeface="Helvetica Light"/>
                <a:sym typeface="Helvetica Light"/>
              </a:defRPr>
            </a:lvl6pPr>
            <a:lvl7pPr marL="3111500" indent="-444500" defTabSz="584200">
              <a:spcBef>
                <a:spcPts val="4200"/>
              </a:spcBef>
              <a:buSzPct val="75000"/>
              <a:buChar char="•"/>
              <a:defRPr sz="3600">
                <a:latin typeface="Helvetica Light"/>
                <a:ea typeface="Helvetica Light"/>
                <a:cs typeface="Helvetica Light"/>
                <a:sym typeface="Helvetica Light"/>
              </a:defRPr>
            </a:lvl7pPr>
            <a:lvl8pPr marL="3556000" indent="-444500" defTabSz="584200">
              <a:spcBef>
                <a:spcPts val="4200"/>
              </a:spcBef>
              <a:buSzPct val="75000"/>
              <a:buChar char="•"/>
              <a:defRPr sz="3600">
                <a:latin typeface="Helvetica Light"/>
                <a:ea typeface="Helvetica Light"/>
                <a:cs typeface="Helvetica Light"/>
                <a:sym typeface="Helvetica Light"/>
              </a:defRPr>
            </a:lvl8pPr>
            <a:lvl9pPr marL="4000500" indent="-444500" defTabSz="584200">
              <a:spcBef>
                <a:spcPts val="4200"/>
              </a:spcBef>
              <a:buSzPct val="75000"/>
              <a:buChar char="•"/>
              <a:defRPr sz="3600">
                <a:latin typeface="Helvetica Light"/>
                <a:ea typeface="Helvetica Light"/>
                <a:cs typeface="Helvetica Light"/>
                <a:sym typeface="Helvetica Light"/>
              </a:defRPr>
            </a:lvl9pPr>
          </a:lstStyle>
          <a:p>
            <a:pPr marL="0" indent="0">
              <a:lnSpc>
                <a:spcPct val="120000"/>
              </a:lnSpc>
              <a:spcBef>
                <a:spcPts val="0"/>
              </a:spcBef>
              <a:buNone/>
            </a:pPr>
            <a:r>
              <a:rPr lang="en-US" sz="6400" b="1" dirty="0">
                <a:latin typeface="+mn-lt"/>
              </a:rPr>
              <a:t>Definition: </a:t>
            </a:r>
            <a:r>
              <a:rPr lang="en-US" sz="6400" i="1" dirty="0">
                <a:latin typeface="+mn-lt"/>
              </a:rPr>
              <a:t>A group of people committed to a specific ministry, or ministry area, that supports the purposes and mission.</a:t>
            </a:r>
          </a:p>
          <a:p>
            <a:pPr marL="1333500" lvl="3" indent="0">
              <a:lnSpc>
                <a:spcPct val="120000"/>
              </a:lnSpc>
              <a:spcBef>
                <a:spcPts val="0"/>
              </a:spcBef>
              <a:buNone/>
            </a:pPr>
            <a:endParaRPr lang="en-US" sz="6000" i="1" dirty="0">
              <a:latin typeface="+mn-lt"/>
            </a:endParaRPr>
          </a:p>
          <a:p>
            <a:pPr marL="1333500" lvl="3" indent="0" algn="l">
              <a:lnSpc>
                <a:spcPct val="120000"/>
              </a:lnSpc>
              <a:spcBef>
                <a:spcPts val="0"/>
              </a:spcBef>
              <a:buNone/>
            </a:pPr>
            <a:r>
              <a:rPr lang="en-US" sz="6000" b="1" dirty="0">
                <a:latin typeface="+mn-lt"/>
              </a:rPr>
              <a:t>Self Directed – </a:t>
            </a:r>
            <a:r>
              <a:rPr lang="en-US" sz="6000" dirty="0">
                <a:latin typeface="+mn-lt"/>
              </a:rPr>
              <a:t>They must own the task. </a:t>
            </a:r>
          </a:p>
          <a:p>
            <a:pPr marL="1333500" lvl="3" indent="0" algn="l">
              <a:lnSpc>
                <a:spcPct val="120000"/>
              </a:lnSpc>
              <a:spcBef>
                <a:spcPts val="0"/>
              </a:spcBef>
              <a:buNone/>
            </a:pPr>
            <a:r>
              <a:rPr lang="en-US" sz="6000" b="1" dirty="0">
                <a:latin typeface="+mn-lt"/>
              </a:rPr>
              <a:t>Work –</a:t>
            </a:r>
            <a:r>
              <a:rPr lang="en-US" sz="6000" dirty="0">
                <a:latin typeface="+mn-lt"/>
              </a:rPr>
              <a:t> Focus on ministry, not maintenance.</a:t>
            </a:r>
          </a:p>
          <a:p>
            <a:pPr marL="1333500" lvl="3" indent="0" algn="l">
              <a:lnSpc>
                <a:spcPct val="120000"/>
              </a:lnSpc>
              <a:spcBef>
                <a:spcPts val="0"/>
              </a:spcBef>
              <a:buNone/>
            </a:pPr>
            <a:r>
              <a:rPr lang="en-US" sz="6000" b="1" dirty="0">
                <a:latin typeface="+mn-lt"/>
              </a:rPr>
              <a:t>Team –</a:t>
            </a:r>
            <a:r>
              <a:rPr lang="en-US" sz="6000" dirty="0">
                <a:latin typeface="+mn-lt"/>
              </a:rPr>
              <a:t> There is more strength in a group.</a:t>
            </a:r>
          </a:p>
          <a:p>
            <a:pPr marL="0" indent="0">
              <a:lnSpc>
                <a:spcPct val="120000"/>
              </a:lnSpc>
              <a:spcBef>
                <a:spcPts val="0"/>
              </a:spcBef>
              <a:buNone/>
            </a:pPr>
            <a:endParaRPr lang="en-US" sz="6000" dirty="0">
              <a:latin typeface="+mn-lt"/>
            </a:endParaRPr>
          </a:p>
          <a:p>
            <a:pPr marL="0" indent="0">
              <a:lnSpc>
                <a:spcPct val="120000"/>
              </a:lnSpc>
              <a:spcBef>
                <a:spcPts val="0"/>
              </a:spcBef>
              <a:buNone/>
            </a:pPr>
            <a:r>
              <a:rPr lang="en-US" sz="6000" dirty="0">
                <a:latin typeface="+mn-lt"/>
              </a:rPr>
              <a:t>They need the </a:t>
            </a:r>
            <a:r>
              <a:rPr lang="en-US" sz="6000" b="1" dirty="0">
                <a:latin typeface="+mn-lt"/>
              </a:rPr>
              <a:t>authority</a:t>
            </a:r>
            <a:r>
              <a:rPr lang="en-US" sz="6000" dirty="0">
                <a:latin typeface="+mn-lt"/>
              </a:rPr>
              <a:t> to respond with flexibility to changing events and demands.</a:t>
            </a:r>
          </a:p>
          <a:p>
            <a:pPr marL="0" indent="0">
              <a:lnSpc>
                <a:spcPct val="120000"/>
              </a:lnSpc>
              <a:spcBef>
                <a:spcPts val="0"/>
              </a:spcBef>
              <a:buNone/>
            </a:pPr>
            <a:endParaRPr lang="en-US" sz="6000" dirty="0">
              <a:latin typeface="+mn-lt"/>
            </a:endParaRPr>
          </a:p>
        </p:txBody>
      </p:sp>
    </p:spTree>
    <p:extLst>
      <p:ext uri="{BB962C8B-B14F-4D97-AF65-F5344CB8AC3E}">
        <p14:creationId xmlns:p14="http://schemas.microsoft.com/office/powerpoint/2010/main" val="298196143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Helvetica"/>
                <a:cs typeface="Helvetica"/>
              </a:rPr>
              <a:t/>
            </a:r>
            <a:br>
              <a:rPr lang="en-US" dirty="0">
                <a:latin typeface="Helvetica"/>
                <a:cs typeface="Helvetica"/>
              </a:rPr>
            </a:br>
            <a:endParaRPr lang="en-US" dirty="0">
              <a:latin typeface="Helvetica"/>
              <a:cs typeface="Helvetica"/>
            </a:endParaRPr>
          </a:p>
        </p:txBody>
      </p:sp>
      <p:sp>
        <p:nvSpPr>
          <p:cNvPr id="3" name="Text Placeholder 2"/>
          <p:cNvSpPr>
            <a:spLocks noGrp="1"/>
          </p:cNvSpPr>
          <p:nvPr>
            <p:ph type="body" idx="1"/>
          </p:nvPr>
        </p:nvSpPr>
        <p:spPr>
          <a:xfrm>
            <a:off x="952500" y="1292396"/>
            <a:ext cx="11099800" cy="6232986"/>
          </a:xfrm>
        </p:spPr>
        <p:txBody>
          <a:bodyPr>
            <a:normAutofit/>
          </a:bodyPr>
          <a:lstStyle/>
          <a:p>
            <a:pPr marL="39687" marR="40639" algn="ctr">
              <a:spcBef>
                <a:spcPts val="1000"/>
              </a:spcBef>
              <a:buClr>
                <a:srgbClr val="FFFFFF"/>
              </a:buClr>
              <a:buFont typeface="Futura"/>
            </a:pPr>
            <a:r>
              <a:rPr lang="en-US" sz="6000" dirty="0">
                <a:latin typeface="Helvetica"/>
                <a:ea typeface="Futura"/>
                <a:cs typeface="Helvetica"/>
                <a:sym typeface="Futura"/>
              </a:rPr>
              <a:t>Board leaders should </a:t>
            </a:r>
          </a:p>
          <a:p>
            <a:pPr marL="39687" marR="40639" algn="ctr">
              <a:spcBef>
                <a:spcPts val="1000"/>
              </a:spcBef>
              <a:buClr>
                <a:srgbClr val="FFFFFF"/>
              </a:buClr>
              <a:buFont typeface="Futura"/>
            </a:pPr>
            <a:r>
              <a:rPr lang="en-US" sz="6000" b="1" i="1" dirty="0">
                <a:latin typeface="Helvetica"/>
                <a:ea typeface="Futura"/>
                <a:cs typeface="Helvetica"/>
                <a:sym typeface="Futura"/>
              </a:rPr>
              <a:t>INTENTIONALLY</a:t>
            </a:r>
          </a:p>
          <a:p>
            <a:pPr marL="0" marR="40639" indent="0" algn="ctr">
              <a:spcBef>
                <a:spcPts val="1000"/>
              </a:spcBef>
              <a:buClr>
                <a:srgbClr val="FFAA00"/>
              </a:buClr>
              <a:buNone/>
            </a:pPr>
            <a:r>
              <a:rPr lang="en-US" sz="6000" dirty="0">
                <a:solidFill>
                  <a:srgbClr val="FFAA00"/>
                </a:solidFill>
                <a:uFill>
                  <a:solidFill>
                    <a:srgbClr val="FFAA00"/>
                  </a:solidFill>
                </a:uFill>
                <a:latin typeface="Helvetica"/>
                <a:ea typeface="Futura"/>
                <a:cs typeface="Helvetica"/>
                <a:sym typeface="Futura"/>
              </a:rPr>
              <a:t>  </a:t>
            </a:r>
            <a:r>
              <a:rPr lang="en-US" sz="6000" b="1" dirty="0">
                <a:solidFill>
                  <a:srgbClr val="FFAA00"/>
                </a:solidFill>
                <a:uFill>
                  <a:solidFill>
                    <a:srgbClr val="FFAA00"/>
                  </a:solidFill>
                </a:uFill>
                <a:latin typeface="Helvetica"/>
                <a:ea typeface="Futura"/>
                <a:cs typeface="Helvetica"/>
                <a:sym typeface="Futura"/>
              </a:rPr>
              <a:t>mentor</a:t>
            </a:r>
            <a:r>
              <a:rPr lang="en-US" sz="6000" dirty="0">
                <a:latin typeface="Helvetica"/>
                <a:ea typeface="Futura"/>
                <a:cs typeface="Helvetica"/>
                <a:sym typeface="Futura"/>
              </a:rPr>
              <a:t> and </a:t>
            </a:r>
            <a:r>
              <a:rPr lang="en-US" sz="6000" b="1" dirty="0">
                <a:solidFill>
                  <a:srgbClr val="FFAA00"/>
                </a:solidFill>
                <a:uFill>
                  <a:solidFill>
                    <a:srgbClr val="FFAA00"/>
                  </a:solidFill>
                </a:uFill>
                <a:latin typeface="Helvetica"/>
                <a:ea typeface="Futura"/>
                <a:cs typeface="Helvetica"/>
                <a:sym typeface="Futura"/>
              </a:rPr>
              <a:t>nurture</a:t>
            </a:r>
          </a:p>
          <a:p>
            <a:pPr marL="39687" marR="40639" algn="ctr">
              <a:spcBef>
                <a:spcPts val="1000"/>
              </a:spcBef>
              <a:buClr>
                <a:srgbClr val="FFFFFF"/>
              </a:buClr>
              <a:buFont typeface="Futura"/>
              <a:defRPr sz="7200">
                <a:latin typeface="Futura"/>
                <a:ea typeface="Futura"/>
                <a:cs typeface="Futura"/>
                <a:sym typeface="Futura"/>
              </a:defRPr>
            </a:pPr>
            <a:r>
              <a:rPr lang="en-US" sz="6000" dirty="0">
                <a:latin typeface="Helvetica"/>
                <a:cs typeface="Helvetica"/>
              </a:rPr>
              <a:t>the next generation</a:t>
            </a:r>
          </a:p>
          <a:p>
            <a:pPr marL="39687" marR="40639" algn="ctr">
              <a:spcBef>
                <a:spcPts val="1000"/>
              </a:spcBef>
              <a:buClr>
                <a:srgbClr val="FFFFFF"/>
              </a:buClr>
              <a:buFont typeface="Futura"/>
              <a:defRPr sz="7200">
                <a:latin typeface="Futura"/>
                <a:ea typeface="Futura"/>
                <a:cs typeface="Futura"/>
                <a:sym typeface="Futura"/>
              </a:defRPr>
            </a:pPr>
            <a:r>
              <a:rPr lang="en-US" sz="6000" dirty="0">
                <a:latin typeface="Helvetica"/>
                <a:cs typeface="Helvetica"/>
              </a:rPr>
              <a:t>of board leadership.</a:t>
            </a:r>
          </a:p>
        </p:txBody>
      </p:sp>
    </p:spTree>
    <p:extLst>
      <p:ext uri="{BB962C8B-B14F-4D97-AF65-F5344CB8AC3E}">
        <p14:creationId xmlns:p14="http://schemas.microsoft.com/office/powerpoint/2010/main" val="67669785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nvSpPr>
        <p:spPr>
          <a:xfrm>
            <a:off x="319761" y="4006528"/>
            <a:ext cx="12365278" cy="339350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defTabSz="403097">
              <a:defRPr sz="1800"/>
            </a:pPr>
            <a:r>
              <a:rPr sz="6000" b="1" dirty="0">
                <a:latin typeface="+mn-lt"/>
                <a:ea typeface="+mn-ea"/>
                <a:cs typeface="+mn-cs"/>
                <a:sym typeface="Helvetica"/>
              </a:rPr>
              <a:t> Five "Non-negotiables” for</a:t>
            </a:r>
          </a:p>
          <a:p>
            <a:pPr lvl="0" defTabSz="403097">
              <a:defRPr sz="1800"/>
            </a:pPr>
            <a:r>
              <a:rPr lang="en-US" sz="6000" b="1" dirty="0">
                <a:latin typeface="+mn-lt"/>
                <a:ea typeface="+mn-ea"/>
                <a:cs typeface="+mn-cs"/>
                <a:sym typeface="Helvetica"/>
              </a:rPr>
              <a:t>Local Church </a:t>
            </a:r>
            <a:r>
              <a:rPr sz="6000" b="1" dirty="0">
                <a:latin typeface="+mn-lt"/>
                <a:ea typeface="+mn-ea"/>
                <a:cs typeface="+mn-cs"/>
                <a:sym typeface="Helvetica"/>
              </a:rPr>
              <a:t>Board Health</a:t>
            </a:r>
          </a:p>
        </p:txBody>
      </p:sp>
      <p:pic>
        <p:nvPicPr>
          <p:cNvPr id="2" name="Picture 1" descr="5N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extLst>
      <p:ext uri="{BB962C8B-B14F-4D97-AF65-F5344CB8AC3E}">
        <p14:creationId xmlns:p14="http://schemas.microsoft.com/office/powerpoint/2010/main" val="363031371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 name="Shape 167"/>
          <p:cNvSpPr/>
          <p:nvPr/>
        </p:nvSpPr>
        <p:spPr>
          <a:xfrm>
            <a:off x="1642742" y="1627702"/>
            <a:ext cx="10130596" cy="6644207"/>
          </a:xfrm>
          <a:prstGeom prst="rect">
            <a:avLst/>
          </a:prstGeom>
          <a:solidFill>
            <a:srgbClr val="FFFFFF">
              <a:alpha val="28145"/>
            </a:srgbClr>
          </a:solidFill>
          <a:ln w="12700">
            <a:miter lim="400000"/>
          </a:ln>
        </p:spPr>
        <p:txBody>
          <a:bodyPr lIns="0" tIns="0" rIns="0" bIns="0" anchor="ctr"/>
          <a:lstStyle/>
          <a:p>
            <a:pPr lvl="0">
              <a:defRPr sz="2400">
                <a:solidFill>
                  <a:srgbClr val="FFFFFF"/>
                </a:solidFill>
                <a:latin typeface="Helvetica Light"/>
                <a:ea typeface="Helvetica Light"/>
                <a:cs typeface="Helvetica Light"/>
                <a:sym typeface="Helvetica Light"/>
              </a:defRPr>
            </a:pPr>
            <a:endParaRPr/>
          </a:p>
        </p:txBody>
      </p:sp>
      <p:sp>
        <p:nvSpPr>
          <p:cNvPr id="2" name="Text Placeholder 1"/>
          <p:cNvSpPr>
            <a:spLocks noGrp="1"/>
          </p:cNvSpPr>
          <p:nvPr>
            <p:ph type="body" idx="1"/>
          </p:nvPr>
        </p:nvSpPr>
        <p:spPr>
          <a:xfrm>
            <a:off x="787902" y="2598607"/>
            <a:ext cx="11924375" cy="6126131"/>
          </a:xfrm>
        </p:spPr>
        <p:txBody>
          <a:bodyPr>
            <a:noAutofit/>
          </a:bodyPr>
          <a:lstStyle/>
          <a:p>
            <a:pPr marL="0" lvl="0" indent="0" defTabSz="502412">
              <a:lnSpc>
                <a:spcPct val="90000"/>
              </a:lnSpc>
              <a:spcBef>
                <a:spcPts val="3600"/>
              </a:spcBef>
              <a:buSzTx/>
              <a:buNone/>
              <a:defRPr sz="1800"/>
            </a:pPr>
            <a:r>
              <a:rPr lang="en-US" sz="3500" b="1" dirty="0">
                <a:latin typeface="+mj-lt"/>
                <a:cs typeface="Helvetica"/>
              </a:rPr>
              <a:t>1. Know the Basics:  </a:t>
            </a:r>
          </a:p>
          <a:p>
            <a:pPr marL="0" lvl="0" indent="0" defTabSz="502412">
              <a:lnSpc>
                <a:spcPct val="90000"/>
              </a:lnSpc>
              <a:spcBef>
                <a:spcPts val="3600"/>
              </a:spcBef>
              <a:buSzTx/>
              <a:buNone/>
              <a:defRPr sz="1800"/>
            </a:pPr>
            <a:r>
              <a:rPr lang="en-US" sz="3500" b="1" dirty="0">
                <a:latin typeface="+mj-lt"/>
                <a:cs typeface="Helvetica"/>
              </a:rPr>
              <a:t>2. Ask the ‘Right’ questions:</a:t>
            </a:r>
          </a:p>
          <a:p>
            <a:pPr marL="0" lvl="0" indent="0" defTabSz="502412">
              <a:lnSpc>
                <a:spcPct val="90000"/>
              </a:lnSpc>
              <a:spcBef>
                <a:spcPts val="3600"/>
              </a:spcBef>
              <a:buSzTx/>
              <a:buNone/>
              <a:defRPr sz="1800"/>
            </a:pPr>
            <a:r>
              <a:rPr lang="en-US" sz="3500" b="1" dirty="0">
                <a:latin typeface="+mj-lt"/>
                <a:cs typeface="Helvetica"/>
              </a:rPr>
              <a:t>3. Communicate in conflict situations with civility: </a:t>
            </a:r>
          </a:p>
          <a:p>
            <a:pPr marL="0" lvl="0" indent="0" defTabSz="502412">
              <a:lnSpc>
                <a:spcPct val="90000"/>
              </a:lnSpc>
              <a:spcBef>
                <a:spcPts val="3600"/>
              </a:spcBef>
              <a:buSzTx/>
              <a:buNone/>
              <a:defRPr sz="1800"/>
            </a:pPr>
            <a:r>
              <a:rPr lang="en-US" sz="3500" b="1" dirty="0">
                <a:latin typeface="+mj-lt"/>
                <a:cs typeface="Helvetica"/>
              </a:rPr>
              <a:t>4. Embrace assessment and development in planning: </a:t>
            </a:r>
          </a:p>
          <a:p>
            <a:pPr marL="0" lvl="0" indent="0" defTabSz="502412">
              <a:lnSpc>
                <a:spcPct val="90000"/>
              </a:lnSpc>
              <a:spcBef>
                <a:spcPts val="3600"/>
              </a:spcBef>
              <a:buSzTx/>
              <a:buNone/>
              <a:defRPr sz="1800"/>
            </a:pPr>
            <a:r>
              <a:rPr lang="en-US" sz="3500" b="1" dirty="0">
                <a:latin typeface="+mj-lt"/>
                <a:cs typeface="Helvetica"/>
              </a:rPr>
              <a:t> 5. Nurture emerging leaders for the church board: </a:t>
            </a:r>
          </a:p>
        </p:txBody>
      </p:sp>
      <p:pic>
        <p:nvPicPr>
          <p:cNvPr id="3" name="Picture 2" descr="5NON-SIDE-B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103" y="-7013893"/>
            <a:ext cx="13267423" cy="9950567"/>
          </a:xfrm>
          <a:prstGeom prst="rect">
            <a:avLst/>
          </a:prstGeom>
        </p:spPr>
      </p:pic>
    </p:spTree>
    <p:extLst>
      <p:ext uri="{BB962C8B-B14F-4D97-AF65-F5344CB8AC3E}">
        <p14:creationId xmlns:p14="http://schemas.microsoft.com/office/powerpoint/2010/main" val="426162058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nvSpPr>
        <p:spPr>
          <a:xfrm>
            <a:off x="1642742" y="1627702"/>
            <a:ext cx="10130596" cy="6644207"/>
          </a:xfrm>
          <a:prstGeom prst="rect">
            <a:avLst/>
          </a:prstGeom>
          <a:solidFill>
            <a:srgbClr val="FFFFFF">
              <a:alpha val="28145"/>
            </a:srgbClr>
          </a:solidFill>
          <a:ln w="12700">
            <a:miter lim="400000"/>
          </a:ln>
        </p:spPr>
        <p:txBody>
          <a:bodyPr lIns="0" tIns="0" rIns="0" bIns="0" anchor="ctr"/>
          <a:lstStyle/>
          <a:p>
            <a:pPr lvl="0">
              <a:defRPr sz="2400">
                <a:solidFill>
                  <a:srgbClr val="FFFFFF"/>
                </a:solidFill>
                <a:latin typeface="Helvetica Light"/>
                <a:ea typeface="Helvetica Light"/>
                <a:cs typeface="Helvetica Light"/>
                <a:sym typeface="Helvetica Light"/>
              </a:defRPr>
            </a:pPr>
            <a:endParaRPr/>
          </a:p>
        </p:txBody>
      </p:sp>
      <p:sp>
        <p:nvSpPr>
          <p:cNvPr id="165" name="Shape 165"/>
          <p:cNvSpPr>
            <a:spLocks noGrp="1"/>
          </p:cNvSpPr>
          <p:nvPr>
            <p:ph type="body" idx="1"/>
          </p:nvPr>
        </p:nvSpPr>
        <p:spPr>
          <a:xfrm>
            <a:off x="952500" y="1075079"/>
            <a:ext cx="11099800" cy="6286500"/>
          </a:xfrm>
          <a:prstGeom prst="rect">
            <a:avLst/>
          </a:prstGeom>
        </p:spPr>
        <p:txBody>
          <a:bodyPr/>
          <a:lstStyle/>
          <a:p>
            <a:pPr marL="0" lvl="0" indent="0" algn="ctr" defTabSz="484886">
              <a:spcBef>
                <a:spcPts val="0"/>
              </a:spcBef>
              <a:buSzTx/>
              <a:buNone/>
              <a:defRPr sz="1800"/>
            </a:pPr>
            <a:r>
              <a:rPr sz="4900" i="1" dirty="0">
                <a:latin typeface="Helvetica"/>
                <a:cs typeface="Helvetica"/>
              </a:rPr>
              <a:t>Both are needed:</a:t>
            </a:r>
          </a:p>
          <a:p>
            <a:pPr marL="0" lvl="0" indent="0" algn="ctr" defTabSz="484886">
              <a:spcBef>
                <a:spcPts val="0"/>
              </a:spcBef>
              <a:buSzTx/>
              <a:buNone/>
              <a:defRPr sz="1800"/>
            </a:pPr>
            <a:r>
              <a:rPr sz="4900" dirty="0">
                <a:latin typeface="Helvetica"/>
                <a:cs typeface="Helvetica"/>
              </a:rPr>
              <a:t>       </a:t>
            </a:r>
            <a:r>
              <a:rPr sz="4900" b="1" dirty="0">
                <a:latin typeface="Helvetica"/>
                <a:ea typeface="+mn-ea"/>
                <a:cs typeface="Helvetica"/>
                <a:sym typeface="Helvetica"/>
              </a:rPr>
              <a:t>STRONG BOARDS who EMPOWER MISSIONAL AND VISIONARY LEADERS;</a:t>
            </a:r>
          </a:p>
          <a:p>
            <a:pPr marL="0" lvl="0" indent="0" algn="ctr" defTabSz="484886">
              <a:spcBef>
                <a:spcPts val="0"/>
              </a:spcBef>
              <a:buSzTx/>
              <a:buNone/>
              <a:defRPr sz="1800"/>
            </a:pPr>
            <a:endParaRPr sz="4900" b="1" dirty="0">
              <a:latin typeface="Helvetica"/>
              <a:ea typeface="+mn-ea"/>
              <a:cs typeface="Helvetica"/>
              <a:sym typeface="Helvetica"/>
            </a:endParaRPr>
          </a:p>
          <a:p>
            <a:pPr marL="0" lvl="0" indent="0" algn="ctr" defTabSz="484886">
              <a:spcBef>
                <a:spcPts val="0"/>
              </a:spcBef>
              <a:buSzTx/>
              <a:buNone/>
              <a:defRPr sz="1800"/>
            </a:pPr>
            <a:r>
              <a:rPr sz="4900" b="1" dirty="0">
                <a:latin typeface="Helvetica"/>
                <a:ea typeface="+mn-ea"/>
                <a:cs typeface="Helvetica"/>
                <a:sym typeface="Helvetica"/>
              </a:rPr>
              <a:t>       STRONG LEADERS who EMBRACE PASSIONATE AND ENGAGED BOARDS! </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p:nvPr/>
        </p:nvSpPr>
        <p:spPr>
          <a:xfrm>
            <a:off x="319761" y="3576937"/>
            <a:ext cx="12365278" cy="316361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defTabSz="484886">
              <a:defRPr sz="1800"/>
            </a:pPr>
            <a:r>
              <a:rPr sz="6600" b="1">
                <a:latin typeface="+mn-lt"/>
                <a:ea typeface="+mn-ea"/>
                <a:cs typeface="+mn-cs"/>
                <a:sym typeface="Helvetica"/>
              </a:rPr>
              <a:t>12 CHARACTERISTICS OF</a:t>
            </a:r>
          </a:p>
          <a:p>
            <a:pPr lvl="0" defTabSz="484886">
              <a:defRPr sz="1800"/>
            </a:pPr>
            <a:r>
              <a:rPr sz="7700">
                <a:latin typeface="Helvetica Light"/>
                <a:ea typeface="Helvetica Light"/>
                <a:cs typeface="Helvetica Light"/>
                <a:sym typeface="Helvetica Light"/>
              </a:rPr>
              <a:t>Strong and Effective Boards</a:t>
            </a:r>
          </a:p>
        </p:txBody>
      </p:sp>
      <p:pic>
        <p:nvPicPr>
          <p:cNvPr id="176" name="image13.jpeg"/>
          <p:cNvPicPr/>
          <p:nvPr/>
        </p:nvPicPr>
        <p:blipFill>
          <a:blip r:embed="rId2"/>
          <a:stretch>
            <a:fillRect/>
          </a:stretch>
        </p:blipFill>
        <p:spPr>
          <a:xfrm>
            <a:off x="0" y="1904863"/>
            <a:ext cx="14814516" cy="518594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858" y="293960"/>
            <a:ext cx="11099800" cy="1674091"/>
          </a:xfrm>
        </p:spPr>
        <p:txBody>
          <a:bodyPr>
            <a:normAutofit/>
          </a:bodyPr>
          <a:lstStyle/>
          <a:p>
            <a:r>
              <a:rPr lang="en-US" sz="4800" b="1" dirty="0">
                <a:solidFill>
                  <a:schemeClr val="tx1"/>
                </a:solidFill>
                <a:latin typeface="Helvetica"/>
                <a:cs typeface="Helvetica"/>
              </a:rPr>
              <a:t>We Believe in Boards</a:t>
            </a:r>
            <a:r>
              <a:rPr lang="is-IS" sz="4800" b="1" dirty="0">
                <a:solidFill>
                  <a:schemeClr val="tx1"/>
                </a:solidFill>
                <a:latin typeface="Helvetica"/>
                <a:cs typeface="Helvetica"/>
              </a:rPr>
              <a:t>…</a:t>
            </a:r>
            <a:endParaRPr lang="en-US" sz="4800" b="1" dirty="0">
              <a:solidFill>
                <a:schemeClr val="tx1"/>
              </a:solidFill>
              <a:latin typeface="Helvetica"/>
              <a:cs typeface="Helvetica"/>
            </a:endParaRPr>
          </a:p>
        </p:txBody>
      </p:sp>
      <p:sp>
        <p:nvSpPr>
          <p:cNvPr id="3" name="Text Placeholder 2"/>
          <p:cNvSpPr>
            <a:spLocks noGrp="1"/>
          </p:cNvSpPr>
          <p:nvPr>
            <p:ph type="body" idx="1"/>
          </p:nvPr>
        </p:nvSpPr>
        <p:spPr>
          <a:xfrm>
            <a:off x="1081858" y="2057722"/>
            <a:ext cx="10958645" cy="5079631"/>
          </a:xfrm>
        </p:spPr>
        <p:txBody>
          <a:bodyPr>
            <a:normAutofit fontScale="92500" lnSpcReduction="10000"/>
          </a:bodyPr>
          <a:lstStyle/>
          <a:p>
            <a:pPr marL="0" indent="0" algn="ctr">
              <a:buNone/>
            </a:pPr>
            <a:r>
              <a:rPr lang="en-US" sz="3000" b="1" i="1" dirty="0">
                <a:latin typeface="Helvetica"/>
                <a:cs typeface="Helvetica"/>
              </a:rPr>
              <a:t>Manual</a:t>
            </a:r>
            <a:r>
              <a:rPr lang="en-US" sz="3000" b="1" dirty="0">
                <a:latin typeface="Helvetica"/>
                <a:cs typeface="Helvetica"/>
              </a:rPr>
              <a:t> required.</a:t>
            </a:r>
          </a:p>
          <a:p>
            <a:pPr marL="0" indent="0" algn="ctr">
              <a:buNone/>
            </a:pPr>
            <a:r>
              <a:rPr lang="en-US" sz="3000" b="1" dirty="0">
                <a:latin typeface="Helvetica"/>
                <a:cs typeface="Helvetica"/>
              </a:rPr>
              <a:t>Biblically supported.</a:t>
            </a:r>
          </a:p>
          <a:p>
            <a:pPr marL="0" indent="0" algn="ctr">
              <a:buNone/>
            </a:pPr>
            <a:r>
              <a:rPr lang="en-US" sz="3000" b="1" dirty="0">
                <a:latin typeface="Helvetica"/>
                <a:cs typeface="Helvetica"/>
              </a:rPr>
              <a:t>Practically applied.</a:t>
            </a:r>
          </a:p>
          <a:p>
            <a:pPr marL="0" indent="0" algn="ctr">
              <a:buNone/>
            </a:pPr>
            <a:r>
              <a:rPr lang="en-US" sz="3000" b="1" dirty="0">
                <a:latin typeface="Helvetica"/>
                <a:cs typeface="Helvetica"/>
              </a:rPr>
              <a:t>Ministry focused.</a:t>
            </a:r>
          </a:p>
          <a:p>
            <a:pPr marL="0" indent="0" algn="ctr">
              <a:buNone/>
            </a:pPr>
            <a:r>
              <a:rPr lang="en-US" sz="3000" b="1" dirty="0">
                <a:latin typeface="Helvetica"/>
                <a:cs typeface="Helvetica"/>
              </a:rPr>
              <a:t>Mission driven.</a:t>
            </a:r>
          </a:p>
          <a:p>
            <a:pPr marL="0" indent="0" algn="ctr">
              <a:buNone/>
            </a:pPr>
            <a:r>
              <a:rPr lang="en-US" b="1" dirty="0">
                <a:latin typeface="Helvetica"/>
                <a:cs typeface="Helvetica"/>
              </a:rPr>
              <a:t>We need </a:t>
            </a:r>
            <a:r>
              <a:rPr lang="en-US" b="1" i="1" dirty="0">
                <a:latin typeface="Helvetica"/>
                <a:cs typeface="Helvetica"/>
              </a:rPr>
              <a:t>Healthy</a:t>
            </a:r>
            <a:r>
              <a:rPr lang="en-US" b="1" dirty="0">
                <a:latin typeface="Helvetica"/>
                <a:cs typeface="Helvetica"/>
              </a:rPr>
              <a:t> Boards!</a:t>
            </a:r>
          </a:p>
        </p:txBody>
      </p:sp>
    </p:spTree>
    <p:extLst>
      <p:ext uri="{BB962C8B-B14F-4D97-AF65-F5344CB8AC3E}">
        <p14:creationId xmlns:p14="http://schemas.microsoft.com/office/powerpoint/2010/main" val="482796941"/>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53C3-8CF7-444C-BF79-0C4E0A14E45C}"/>
              </a:ext>
            </a:extLst>
          </p:cNvPr>
          <p:cNvSpPr>
            <a:spLocks noGrp="1"/>
          </p:cNvSpPr>
          <p:nvPr>
            <p:ph type="title"/>
          </p:nvPr>
        </p:nvSpPr>
        <p:spPr>
          <a:xfrm>
            <a:off x="1104900" y="173567"/>
            <a:ext cx="11099800" cy="2159000"/>
          </a:xfrm>
        </p:spPr>
        <p:txBody>
          <a:bodyPr/>
          <a:lstStyle/>
          <a:p>
            <a:r>
              <a:rPr lang="en-US" dirty="0"/>
              <a:t>Together, we move …</a:t>
            </a:r>
          </a:p>
        </p:txBody>
      </p:sp>
      <p:sp>
        <p:nvSpPr>
          <p:cNvPr id="3" name="Text Placeholder 2">
            <a:extLst>
              <a:ext uri="{FF2B5EF4-FFF2-40B4-BE49-F238E27FC236}">
                <a16:creationId xmlns:a16="http://schemas.microsoft.com/office/drawing/2014/main" id="{1C052946-A83A-7142-A1E5-83D5660EAA9C}"/>
              </a:ext>
            </a:extLst>
          </p:cNvPr>
          <p:cNvSpPr>
            <a:spLocks noGrp="1"/>
          </p:cNvSpPr>
          <p:nvPr>
            <p:ph type="body" idx="1"/>
          </p:nvPr>
        </p:nvSpPr>
        <p:spPr>
          <a:xfrm>
            <a:off x="952500" y="2044700"/>
            <a:ext cx="11099800" cy="6286500"/>
          </a:xfrm>
        </p:spPr>
        <p:txBody>
          <a:bodyPr>
            <a:normAutofit/>
          </a:bodyPr>
          <a:lstStyle/>
          <a:p>
            <a:pPr algn="ctr"/>
            <a:r>
              <a:rPr lang="en-US" sz="4800" b="1" i="1" dirty="0"/>
              <a:t>FROM VISION,</a:t>
            </a:r>
          </a:p>
          <a:p>
            <a:pPr algn="ctr"/>
            <a:endParaRPr lang="en-US" sz="4800" b="1" i="1" dirty="0"/>
          </a:p>
          <a:p>
            <a:pPr algn="ctr"/>
            <a:r>
              <a:rPr lang="en-US" sz="4800" b="1" i="1" dirty="0"/>
              <a:t>TO ACTION,</a:t>
            </a:r>
          </a:p>
          <a:p>
            <a:pPr algn="ctr"/>
            <a:endParaRPr lang="en-US" sz="4800" b="1" i="1" dirty="0"/>
          </a:p>
          <a:p>
            <a:pPr algn="ctr"/>
            <a:r>
              <a:rPr lang="en-US" sz="4800" b="1" i="1" dirty="0"/>
              <a:t>TO RESULTS!</a:t>
            </a:r>
          </a:p>
        </p:txBody>
      </p:sp>
    </p:spTree>
    <p:extLst>
      <p:ext uri="{BB962C8B-B14F-4D97-AF65-F5344CB8AC3E}">
        <p14:creationId xmlns:p14="http://schemas.microsoft.com/office/powerpoint/2010/main" val="110222232"/>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BED77-89FC-244C-94C0-B8119EE22B06}"/>
              </a:ext>
            </a:extLst>
          </p:cNvPr>
          <p:cNvSpPr>
            <a:spLocks noGrp="1"/>
          </p:cNvSpPr>
          <p:nvPr>
            <p:ph type="title"/>
          </p:nvPr>
        </p:nvSpPr>
        <p:spPr>
          <a:xfrm>
            <a:off x="952500" y="-351367"/>
            <a:ext cx="11099800" cy="2159000"/>
          </a:xfrm>
        </p:spPr>
        <p:txBody>
          <a:bodyPr/>
          <a:lstStyle/>
          <a:p>
            <a:r>
              <a:rPr lang="en-US" b="1" i="1" dirty="0"/>
              <a:t>Summary</a:t>
            </a:r>
          </a:p>
        </p:txBody>
      </p:sp>
      <p:sp>
        <p:nvSpPr>
          <p:cNvPr id="3" name="Text Placeholder 2">
            <a:extLst>
              <a:ext uri="{FF2B5EF4-FFF2-40B4-BE49-F238E27FC236}">
                <a16:creationId xmlns:a16="http://schemas.microsoft.com/office/drawing/2014/main" id="{AF52F3B7-161C-8242-99E4-F6EFC804F645}"/>
              </a:ext>
            </a:extLst>
          </p:cNvPr>
          <p:cNvSpPr>
            <a:spLocks noGrp="1"/>
          </p:cNvSpPr>
          <p:nvPr>
            <p:ph type="body" idx="1"/>
          </p:nvPr>
        </p:nvSpPr>
        <p:spPr>
          <a:xfrm>
            <a:off x="1138767" y="1553633"/>
            <a:ext cx="11099800" cy="6286500"/>
          </a:xfrm>
        </p:spPr>
        <p:txBody>
          <a:bodyPr>
            <a:normAutofit/>
          </a:bodyPr>
          <a:lstStyle/>
          <a:p>
            <a:pPr marL="0" marR="40639" indent="0" algn="ctr">
              <a:spcBef>
                <a:spcPts val="1200"/>
              </a:spcBef>
              <a:buClr>
                <a:srgbClr val="FFFFFF"/>
              </a:buClr>
              <a:buNone/>
              <a:defRPr sz="9000">
                <a:latin typeface="Futura"/>
                <a:ea typeface="Futura"/>
                <a:cs typeface="Futura"/>
                <a:sym typeface="Futura"/>
              </a:defRPr>
            </a:pPr>
            <a:r>
              <a:rPr lang="en-US" sz="2800" b="1" dirty="0">
                <a:latin typeface="Helvetica"/>
                <a:cs typeface="Helvetica"/>
              </a:rPr>
              <a:t> Processes to be clarified?</a:t>
            </a:r>
          </a:p>
          <a:p>
            <a:pPr marL="39687" marR="40639" algn="ctr">
              <a:spcBef>
                <a:spcPts val="1200"/>
              </a:spcBef>
              <a:buClr>
                <a:srgbClr val="FFFFFF"/>
              </a:buClr>
              <a:buFont typeface="Futura"/>
              <a:defRPr sz="9000">
                <a:latin typeface="Futura"/>
                <a:ea typeface="Futura"/>
                <a:cs typeface="Futura"/>
                <a:sym typeface="Futura"/>
              </a:defRPr>
            </a:pPr>
            <a:endParaRPr lang="en-US" sz="2800" b="1" dirty="0">
              <a:latin typeface="Helvetica"/>
              <a:cs typeface="Helvetica"/>
            </a:endParaRPr>
          </a:p>
          <a:p>
            <a:pPr marL="0" marR="40639" indent="0" algn="ctr">
              <a:spcBef>
                <a:spcPts val="1200"/>
              </a:spcBef>
              <a:buClr>
                <a:srgbClr val="FFFFFF"/>
              </a:buClr>
              <a:buNone/>
              <a:defRPr sz="9600">
                <a:latin typeface="Futura"/>
                <a:ea typeface="Futura"/>
                <a:cs typeface="Futura"/>
                <a:sym typeface="Futura"/>
              </a:defRPr>
            </a:pPr>
            <a:r>
              <a:rPr lang="en-US" sz="2800" b="1" dirty="0">
                <a:latin typeface="Helvetica"/>
                <a:cs typeface="Helvetica"/>
              </a:rPr>
              <a:t>  Policies needed?</a:t>
            </a:r>
          </a:p>
          <a:p>
            <a:pPr marL="39687" marR="40639" algn="ctr">
              <a:spcBef>
                <a:spcPts val="1200"/>
              </a:spcBef>
              <a:buClr>
                <a:srgbClr val="FFFFFF"/>
              </a:buClr>
              <a:buFont typeface="Futura"/>
              <a:defRPr sz="9600">
                <a:latin typeface="Futura"/>
                <a:ea typeface="Futura"/>
                <a:cs typeface="Futura"/>
                <a:sym typeface="Futura"/>
              </a:defRPr>
            </a:pPr>
            <a:endParaRPr lang="en-US" sz="2800" b="1" dirty="0">
              <a:latin typeface="Helvetica"/>
              <a:cs typeface="Helvetica"/>
            </a:endParaRPr>
          </a:p>
          <a:p>
            <a:pPr marL="0" marR="40639" indent="0" algn="ctr">
              <a:spcBef>
                <a:spcPts val="1200"/>
              </a:spcBef>
              <a:buClr>
                <a:srgbClr val="FFFFFF"/>
              </a:buClr>
              <a:buNone/>
              <a:defRPr sz="9600">
                <a:latin typeface="Futura"/>
                <a:ea typeface="Futura"/>
                <a:cs typeface="Futura"/>
                <a:sym typeface="Futura"/>
              </a:defRPr>
            </a:pPr>
            <a:r>
              <a:rPr lang="en-US" sz="2800" b="1" dirty="0">
                <a:latin typeface="Helvetica"/>
                <a:cs typeface="Helvetica"/>
              </a:rPr>
              <a:t>  Questions to be asked?</a:t>
            </a:r>
          </a:p>
          <a:p>
            <a:pPr marL="39687" marR="40639" algn="ctr">
              <a:spcBef>
                <a:spcPts val="1200"/>
              </a:spcBef>
              <a:buClr>
                <a:srgbClr val="FFFFFF"/>
              </a:buClr>
              <a:buFont typeface="Futura"/>
              <a:defRPr sz="9600">
                <a:latin typeface="Futura"/>
                <a:ea typeface="Futura"/>
                <a:cs typeface="Futura"/>
                <a:sym typeface="Futura"/>
              </a:defRPr>
            </a:pPr>
            <a:endParaRPr lang="en-US" sz="2800" b="1" dirty="0">
              <a:latin typeface="Helvetica"/>
              <a:cs typeface="Helvetica"/>
            </a:endParaRPr>
          </a:p>
          <a:p>
            <a:pPr marL="0" marR="40639" indent="0" algn="ctr">
              <a:spcBef>
                <a:spcPts val="1200"/>
              </a:spcBef>
              <a:buClr>
                <a:srgbClr val="FFFFFF"/>
              </a:buClr>
              <a:buNone/>
              <a:defRPr sz="9600">
                <a:latin typeface="Futura"/>
                <a:ea typeface="Futura"/>
                <a:cs typeface="Futura"/>
                <a:sym typeface="Futura"/>
              </a:defRPr>
            </a:pPr>
            <a:r>
              <a:rPr lang="en-US" sz="2800" b="1" dirty="0">
                <a:latin typeface="Helvetica"/>
                <a:cs typeface="Helvetica"/>
              </a:rPr>
              <a:t>  Plans to be developed?</a:t>
            </a:r>
          </a:p>
          <a:p>
            <a:pPr marL="39687" marR="40639" algn="ctr">
              <a:spcBef>
                <a:spcPts val="1200"/>
              </a:spcBef>
              <a:buClr>
                <a:srgbClr val="FFFFFF"/>
              </a:buClr>
              <a:buFont typeface="Futura"/>
              <a:buChar char="•"/>
              <a:defRPr sz="9600">
                <a:latin typeface="Futura"/>
                <a:ea typeface="Futura"/>
                <a:cs typeface="Futura"/>
                <a:sym typeface="Futura"/>
              </a:defRPr>
            </a:pPr>
            <a:endParaRPr lang="en-US" sz="2800" b="1" dirty="0">
              <a:latin typeface="Helvetica"/>
              <a:cs typeface="Helvetica"/>
            </a:endParaRPr>
          </a:p>
          <a:p>
            <a:pPr marL="0" marR="40639" indent="0" algn="ctr">
              <a:spcBef>
                <a:spcPts val="1200"/>
              </a:spcBef>
              <a:buClr>
                <a:srgbClr val="FFFFFF"/>
              </a:buClr>
              <a:buNone/>
              <a:defRPr sz="9600">
                <a:latin typeface="Futura"/>
                <a:ea typeface="Futura"/>
                <a:cs typeface="Futura"/>
                <a:sym typeface="Futura"/>
              </a:defRPr>
            </a:pPr>
            <a:r>
              <a:rPr lang="en-US" sz="2800" b="1" dirty="0">
                <a:latin typeface="Helvetica"/>
                <a:cs typeface="Helvetica"/>
              </a:rPr>
              <a:t>  Projects to be initiated?</a:t>
            </a:r>
          </a:p>
          <a:p>
            <a:pPr marL="39687" marR="40639" algn="ctr">
              <a:spcBef>
                <a:spcPts val="1200"/>
              </a:spcBef>
              <a:buClr>
                <a:srgbClr val="FFFFFF"/>
              </a:buClr>
              <a:buFont typeface="Futura"/>
              <a:buChar char="•"/>
              <a:defRPr sz="9600">
                <a:latin typeface="Futura"/>
                <a:ea typeface="Futura"/>
                <a:cs typeface="Futura"/>
                <a:sym typeface="Futura"/>
              </a:defRPr>
            </a:pPr>
            <a:endParaRPr lang="en-US" sz="2800" b="1" dirty="0">
              <a:latin typeface="Helvetica"/>
              <a:cs typeface="Helvetica"/>
            </a:endParaRPr>
          </a:p>
          <a:p>
            <a:pPr marL="0" marR="40639" indent="0" algn="ctr">
              <a:spcBef>
                <a:spcPts val="1200"/>
              </a:spcBef>
              <a:buClr>
                <a:srgbClr val="FFFFFF"/>
              </a:buClr>
              <a:buNone/>
              <a:defRPr sz="9600">
                <a:latin typeface="Futura"/>
                <a:ea typeface="Futura"/>
                <a:cs typeface="Futura"/>
                <a:sym typeface="Futura"/>
              </a:defRPr>
            </a:pPr>
            <a:r>
              <a:rPr lang="en-US" sz="2800" b="1" dirty="0">
                <a:latin typeface="Helvetica"/>
                <a:cs typeface="Helvetica"/>
              </a:rPr>
              <a:t>  Next steps?</a:t>
            </a:r>
            <a:endParaRPr lang="en-US" sz="2800" dirty="0"/>
          </a:p>
        </p:txBody>
      </p:sp>
    </p:spTree>
    <p:extLst>
      <p:ext uri="{BB962C8B-B14F-4D97-AF65-F5344CB8AC3E}">
        <p14:creationId xmlns:p14="http://schemas.microsoft.com/office/powerpoint/2010/main" val="375123529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nvSpPr>
        <p:spPr>
          <a:xfrm>
            <a:off x="319761" y="4006528"/>
            <a:ext cx="12365278" cy="339350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defTabSz="403097">
              <a:defRPr sz="1800"/>
            </a:pPr>
            <a:r>
              <a:rPr sz="6000" b="1" dirty="0">
                <a:latin typeface="+mn-lt"/>
                <a:ea typeface="+mn-ea"/>
                <a:cs typeface="+mn-cs"/>
                <a:sym typeface="Helvetica"/>
              </a:rPr>
              <a:t> Five "Non-negotiables” for</a:t>
            </a:r>
          </a:p>
          <a:p>
            <a:pPr lvl="0" defTabSz="403097">
              <a:defRPr sz="1800"/>
            </a:pPr>
            <a:r>
              <a:rPr lang="en-US" sz="6000" b="1" dirty="0">
                <a:latin typeface="+mn-lt"/>
                <a:ea typeface="+mn-ea"/>
                <a:cs typeface="+mn-cs"/>
                <a:sym typeface="Helvetica"/>
              </a:rPr>
              <a:t>Local Church </a:t>
            </a:r>
            <a:r>
              <a:rPr sz="6000" b="1" dirty="0">
                <a:latin typeface="+mn-lt"/>
                <a:ea typeface="+mn-ea"/>
                <a:cs typeface="+mn-cs"/>
                <a:sym typeface="Helvetica"/>
              </a:rPr>
              <a:t>Board Health</a:t>
            </a:r>
          </a:p>
        </p:txBody>
      </p:sp>
      <p:pic>
        <p:nvPicPr>
          <p:cNvPr id="2" name="Picture 1" descr="5N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3" name="Oval 2"/>
          <p:cNvSpPr/>
          <p:nvPr/>
        </p:nvSpPr>
        <p:spPr>
          <a:xfrm>
            <a:off x="2986973" y="1469801"/>
            <a:ext cx="6855928" cy="6855928"/>
          </a:xfrm>
          <a:prstGeom prst="ellipse">
            <a:avLst/>
          </a:prstGeom>
          <a:solidFill>
            <a:srgbClr val="FFFFFF"/>
          </a:solidFill>
          <a:ln w="25400" cap="flat">
            <a:no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Helvetica Neue"/>
            </a:endParaRPr>
          </a:p>
        </p:txBody>
      </p:sp>
      <p:sp>
        <p:nvSpPr>
          <p:cNvPr id="5" name="Shape 179"/>
          <p:cNvSpPr>
            <a:spLocks noGrp="1"/>
          </p:cNvSpPr>
          <p:nvPr>
            <p:ph type="body" idx="1"/>
          </p:nvPr>
        </p:nvSpPr>
        <p:spPr>
          <a:xfrm>
            <a:off x="931333" y="4006528"/>
            <a:ext cx="11033504" cy="2153951"/>
          </a:xfrm>
          <a:prstGeom prst="rect">
            <a:avLst/>
          </a:prstGeom>
        </p:spPr>
        <p:txBody>
          <a:bodyPr>
            <a:noAutofit/>
          </a:bodyPr>
          <a:lstStyle/>
          <a:p>
            <a:pPr marL="0" indent="0" algn="ctr">
              <a:spcBef>
                <a:spcPts val="1500"/>
              </a:spcBef>
              <a:buNone/>
            </a:pPr>
            <a:r>
              <a:rPr lang="en-US" b="1" dirty="0" err="1">
                <a:latin typeface="Helvetica"/>
                <a:cs typeface="Helvetica"/>
              </a:rPr>
              <a:t>BoardServe.org</a:t>
            </a:r>
            <a:endParaRPr lang="en-US" b="1" dirty="0">
              <a:latin typeface="Helvetica"/>
              <a:cs typeface="Helvetica"/>
            </a:endParaRPr>
          </a:p>
          <a:p>
            <a:pPr marL="0" indent="0" algn="ctr">
              <a:spcBef>
                <a:spcPts val="1500"/>
              </a:spcBef>
              <a:buNone/>
            </a:pPr>
            <a:r>
              <a:rPr lang="is-IS" sz="2000" u="sng" dirty="0">
                <a:hlinkClick r:id="rId4"/>
              </a:rPr>
              <a:t>www.boardserve.org</a:t>
            </a:r>
            <a:r>
              <a:rPr lang="is-IS" sz="2000" dirty="0"/>
              <a:t> </a:t>
            </a:r>
          </a:p>
          <a:p>
            <a:pPr marL="0" indent="0" algn="ctr">
              <a:spcBef>
                <a:spcPts val="1500"/>
              </a:spcBef>
              <a:buNone/>
            </a:pPr>
            <a:r>
              <a:rPr lang="is-IS" sz="2000" u="sng" dirty="0">
                <a:hlinkClick r:id="rId5"/>
              </a:rPr>
              <a:t>lfairbanks@boardserve.org</a:t>
            </a:r>
            <a:r>
              <a:rPr lang="is-IS" sz="2000" dirty="0">
                <a:hlinkClick r:id="rId5"/>
              </a:rPr>
              <a:t> </a:t>
            </a:r>
          </a:p>
          <a:p>
            <a:pPr marL="0" indent="0" algn="ctr">
              <a:spcBef>
                <a:spcPts val="1500"/>
              </a:spcBef>
              <a:buNone/>
            </a:pPr>
            <a:endParaRPr lang="is-IS" sz="2000" dirty="0">
              <a:hlinkClick r:id="rId5"/>
            </a:endParaRPr>
          </a:p>
          <a:p>
            <a:pPr marL="0" indent="0" algn="ctr">
              <a:spcBef>
                <a:spcPts val="1500"/>
              </a:spcBef>
              <a:buNone/>
            </a:pPr>
            <a:r>
              <a:rPr lang="en-US" sz="2000" dirty="0"/>
              <a:t>See also: </a:t>
            </a:r>
            <a:r>
              <a:rPr lang="en-US" sz="2000" dirty="0">
                <a:hlinkClick r:id="rId6"/>
              </a:rPr>
              <a:t>www.whdl.org/e-lebron-fairbanks</a:t>
            </a:r>
            <a:endParaRPr lang="en-US" sz="2000" dirty="0"/>
          </a:p>
          <a:p>
            <a:pPr marL="0" indent="0" algn="ctr">
              <a:spcBef>
                <a:spcPts val="1500"/>
              </a:spcBef>
              <a:buNone/>
            </a:pPr>
            <a:r>
              <a:rPr lang="en-US" sz="2000" dirty="0"/>
              <a:t>MVNU link: </a:t>
            </a:r>
            <a:r>
              <a:rPr lang="en-US" sz="2000" u="sng" dirty="0">
                <a:hlinkClick r:id="rId7"/>
              </a:rPr>
              <a:t>https://mvnu.whdl.org/collections/</a:t>
            </a:r>
          </a:p>
          <a:p>
            <a:pPr marL="0" indent="0" algn="ctr">
              <a:spcBef>
                <a:spcPts val="1500"/>
              </a:spcBef>
              <a:buNone/>
            </a:pPr>
            <a:r>
              <a:rPr lang="en-US" sz="2000" u="sng" dirty="0">
                <a:hlinkClick r:id="rId7"/>
              </a:rPr>
              <a:t>dr-e-lebron-fairbanks-collection</a:t>
            </a:r>
            <a:r>
              <a:rPr lang="en-US" sz="2000" dirty="0"/>
              <a:t>.</a:t>
            </a:r>
          </a:p>
          <a:p>
            <a:pPr marL="0" indent="0" algn="ctr">
              <a:spcBef>
                <a:spcPts val="1000"/>
              </a:spcBef>
              <a:buNone/>
            </a:pPr>
            <a:endParaRPr lang="en-US" sz="2000" dirty="0"/>
          </a:p>
          <a:p>
            <a:pPr marL="0" indent="0" algn="ctr">
              <a:spcBef>
                <a:spcPts val="1000"/>
              </a:spcBef>
              <a:buNone/>
            </a:pPr>
            <a:r>
              <a:rPr lang="en-US" sz="2000" dirty="0"/>
              <a:t>Presentation prepared in conjunction with </a:t>
            </a:r>
          </a:p>
          <a:p>
            <a:pPr marL="0" indent="0" algn="ctr">
              <a:spcBef>
                <a:spcPts val="1000"/>
              </a:spcBef>
              <a:buNone/>
            </a:pPr>
            <a:r>
              <a:rPr lang="en-US" sz="2000" b="1" dirty="0">
                <a:latin typeface="Helvetica"/>
                <a:cs typeface="Helvetica"/>
              </a:rPr>
              <a:t>World Mission Communication-Asia Pacific</a:t>
            </a:r>
          </a:p>
          <a:p>
            <a:pPr marL="0" indent="0" algn="ctr">
              <a:spcBef>
                <a:spcPts val="1000"/>
              </a:spcBef>
              <a:buNone/>
            </a:pPr>
            <a:r>
              <a:rPr lang="en-US" sz="2000" dirty="0"/>
              <a:t>Manila, Philippines</a:t>
            </a:r>
          </a:p>
          <a:p>
            <a:pPr marL="0" indent="0" algn="ctr">
              <a:spcBef>
                <a:spcPts val="1000"/>
              </a:spcBef>
              <a:buNone/>
            </a:pPr>
            <a:r>
              <a:rPr lang="en-US" sz="2000" u="sng" dirty="0">
                <a:hlinkClick r:id="rId8"/>
              </a:rPr>
              <a:t>wmc-ap.org</a:t>
            </a:r>
            <a:endParaRPr sz="2000" dirty="0">
              <a:latin typeface="Helvetica"/>
              <a:cs typeface="Helvetica"/>
            </a:endParaRPr>
          </a:p>
        </p:txBody>
      </p:sp>
    </p:spTree>
    <p:extLst>
      <p:ext uri="{BB962C8B-B14F-4D97-AF65-F5344CB8AC3E}">
        <p14:creationId xmlns:p14="http://schemas.microsoft.com/office/powerpoint/2010/main" val="2326481526"/>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nvSpPr>
        <p:spPr>
          <a:xfrm>
            <a:off x="319761" y="4006528"/>
            <a:ext cx="12365278" cy="339350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defTabSz="403097">
              <a:defRPr sz="1800"/>
            </a:pPr>
            <a:r>
              <a:rPr sz="6000" b="1" dirty="0">
                <a:latin typeface="+mn-lt"/>
                <a:ea typeface="+mn-ea"/>
                <a:cs typeface="+mn-cs"/>
                <a:sym typeface="Helvetica"/>
              </a:rPr>
              <a:t> Five "Non-negotiables” for</a:t>
            </a:r>
          </a:p>
          <a:p>
            <a:pPr lvl="0" defTabSz="403097">
              <a:defRPr sz="1800"/>
            </a:pPr>
            <a:r>
              <a:rPr lang="en-US" sz="6000" b="1" dirty="0">
                <a:latin typeface="+mn-lt"/>
                <a:ea typeface="+mn-ea"/>
                <a:cs typeface="+mn-cs"/>
                <a:sym typeface="Helvetica"/>
              </a:rPr>
              <a:t>Local Church </a:t>
            </a:r>
            <a:r>
              <a:rPr sz="6000" b="1" dirty="0">
                <a:latin typeface="+mn-lt"/>
                <a:ea typeface="+mn-ea"/>
                <a:cs typeface="+mn-cs"/>
                <a:sym typeface="Helvetica"/>
              </a:rPr>
              <a:t>Board Health</a:t>
            </a:r>
          </a:p>
        </p:txBody>
      </p:sp>
      <p:pic>
        <p:nvPicPr>
          <p:cNvPr id="2" name="Picture 1" descr="5N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extLst>
      <p:ext uri="{BB962C8B-B14F-4D97-AF65-F5344CB8AC3E}">
        <p14:creationId xmlns:p14="http://schemas.microsoft.com/office/powerpoint/2010/main" val="51858095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 name="Shape 167"/>
          <p:cNvSpPr/>
          <p:nvPr/>
        </p:nvSpPr>
        <p:spPr>
          <a:xfrm>
            <a:off x="1642742" y="1627702"/>
            <a:ext cx="10130596" cy="6644207"/>
          </a:xfrm>
          <a:prstGeom prst="rect">
            <a:avLst/>
          </a:prstGeom>
          <a:solidFill>
            <a:srgbClr val="FFFFFF">
              <a:alpha val="28145"/>
            </a:srgbClr>
          </a:solidFill>
          <a:ln w="12700">
            <a:miter lim="400000"/>
          </a:ln>
        </p:spPr>
        <p:txBody>
          <a:bodyPr lIns="0" tIns="0" rIns="0" bIns="0" anchor="ctr"/>
          <a:lstStyle/>
          <a:p>
            <a:pPr lvl="0">
              <a:defRPr sz="2400">
                <a:solidFill>
                  <a:srgbClr val="FFFFFF"/>
                </a:solidFill>
                <a:latin typeface="Helvetica Light"/>
                <a:ea typeface="Helvetica Light"/>
                <a:cs typeface="Helvetica Light"/>
                <a:sym typeface="Helvetica Light"/>
              </a:defRPr>
            </a:pPr>
            <a:endParaRPr/>
          </a:p>
        </p:txBody>
      </p:sp>
      <p:sp>
        <p:nvSpPr>
          <p:cNvPr id="2" name="Text Placeholder 1"/>
          <p:cNvSpPr>
            <a:spLocks noGrp="1"/>
          </p:cNvSpPr>
          <p:nvPr>
            <p:ph type="body" idx="1"/>
          </p:nvPr>
        </p:nvSpPr>
        <p:spPr>
          <a:xfrm>
            <a:off x="1080425" y="3123541"/>
            <a:ext cx="11924375" cy="6126131"/>
          </a:xfrm>
        </p:spPr>
        <p:txBody>
          <a:bodyPr>
            <a:noAutofit/>
          </a:bodyPr>
          <a:lstStyle/>
          <a:p>
            <a:pPr marL="0" lvl="0" indent="0" defTabSz="502412">
              <a:lnSpc>
                <a:spcPct val="90000"/>
              </a:lnSpc>
              <a:spcBef>
                <a:spcPts val="3600"/>
              </a:spcBef>
              <a:buSzTx/>
              <a:buNone/>
              <a:defRPr sz="1800"/>
            </a:pPr>
            <a:r>
              <a:rPr lang="en-US" sz="3500" b="1" dirty="0">
                <a:latin typeface="+mj-lt"/>
                <a:cs typeface="Helvetica"/>
              </a:rPr>
              <a:t>1. Know the Basics.  </a:t>
            </a:r>
          </a:p>
          <a:p>
            <a:pPr marL="0" lvl="0" indent="0" defTabSz="502412">
              <a:lnSpc>
                <a:spcPct val="90000"/>
              </a:lnSpc>
              <a:spcBef>
                <a:spcPts val="3600"/>
              </a:spcBef>
              <a:buSzTx/>
              <a:buNone/>
              <a:defRPr sz="1800"/>
            </a:pPr>
            <a:r>
              <a:rPr lang="en-US" sz="3500" b="1" dirty="0">
                <a:latin typeface="+mj-lt"/>
                <a:cs typeface="Helvetica"/>
              </a:rPr>
              <a:t>2. Ask the ‘Right’ questions.</a:t>
            </a:r>
          </a:p>
          <a:p>
            <a:pPr marL="0" lvl="0" indent="0" defTabSz="502412">
              <a:lnSpc>
                <a:spcPct val="90000"/>
              </a:lnSpc>
              <a:spcBef>
                <a:spcPts val="3600"/>
              </a:spcBef>
              <a:buSzTx/>
              <a:buNone/>
              <a:defRPr sz="1800"/>
            </a:pPr>
            <a:r>
              <a:rPr lang="en-US" sz="3500" b="1" dirty="0">
                <a:latin typeface="+mj-lt"/>
                <a:cs typeface="Helvetica"/>
              </a:rPr>
              <a:t>3. Communicate in conflict situations with civility. </a:t>
            </a:r>
          </a:p>
          <a:p>
            <a:pPr marL="0" lvl="0" indent="0" defTabSz="502412">
              <a:lnSpc>
                <a:spcPct val="90000"/>
              </a:lnSpc>
              <a:spcBef>
                <a:spcPts val="3600"/>
              </a:spcBef>
              <a:buSzTx/>
              <a:buNone/>
              <a:defRPr sz="1800"/>
            </a:pPr>
            <a:r>
              <a:rPr lang="en-US" sz="3500" b="1" dirty="0">
                <a:latin typeface="+mj-lt"/>
                <a:cs typeface="Helvetica"/>
              </a:rPr>
              <a:t>4. Embrace assessment and development in planning. </a:t>
            </a:r>
          </a:p>
          <a:p>
            <a:pPr marL="0" lvl="0" indent="0" defTabSz="502412">
              <a:lnSpc>
                <a:spcPct val="90000"/>
              </a:lnSpc>
              <a:spcBef>
                <a:spcPts val="3600"/>
              </a:spcBef>
              <a:buSzTx/>
              <a:buNone/>
              <a:defRPr sz="1800"/>
            </a:pPr>
            <a:r>
              <a:rPr lang="en-US" sz="3500" b="1" dirty="0">
                <a:latin typeface="+mj-lt"/>
                <a:cs typeface="Helvetica"/>
              </a:rPr>
              <a:t>5. Nurture emerging leaders for the church board. </a:t>
            </a:r>
          </a:p>
        </p:txBody>
      </p:sp>
      <p:pic>
        <p:nvPicPr>
          <p:cNvPr id="3" name="Picture 2" descr="5NON-SIDE-B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103" y="-7013893"/>
            <a:ext cx="13267423" cy="9950567"/>
          </a:xfrm>
          <a:prstGeom prst="rect">
            <a:avLst/>
          </a:prstGeom>
        </p:spPr>
      </p:pic>
    </p:spTree>
    <p:extLst>
      <p:ext uri="{BB962C8B-B14F-4D97-AF65-F5344CB8AC3E}">
        <p14:creationId xmlns:p14="http://schemas.microsoft.com/office/powerpoint/2010/main" val="178546856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2"/>
          <p:cNvGrpSpPr/>
          <p:nvPr/>
        </p:nvGrpSpPr>
        <p:grpSpPr>
          <a:xfrm>
            <a:off x="741528" y="1656044"/>
            <a:ext cx="11456734" cy="6947163"/>
            <a:chOff x="0" y="0"/>
            <a:chExt cx="12472638" cy="7563187"/>
          </a:xfrm>
        </p:grpSpPr>
        <p:pic>
          <p:nvPicPr>
            <p:cNvPr id="60" name="image8.png"/>
            <p:cNvPicPr/>
            <p:nvPr/>
          </p:nvPicPr>
          <p:blipFill>
            <a:blip r:embed="rId2"/>
            <a:srcRect l="4245" t="8375" r="4226" b="97"/>
            <a:stretch>
              <a:fillRect/>
            </a:stretch>
          </p:blipFill>
          <p:spPr>
            <a:xfrm rot="11765">
              <a:off x="140093" y="110175"/>
              <a:ext cx="12192974" cy="7190437"/>
            </a:xfrm>
            <a:prstGeom prst="rect">
              <a:avLst/>
            </a:prstGeom>
            <a:ln w="12700" cap="flat">
              <a:noFill/>
              <a:miter lim="400000"/>
            </a:ln>
            <a:effectLst/>
          </p:spPr>
        </p:pic>
        <p:pic>
          <p:nvPicPr>
            <p:cNvPr id="61" name="image9.png"/>
            <p:cNvPicPr/>
            <p:nvPr/>
          </p:nvPicPr>
          <p:blipFill>
            <a:blip r:embed="rId3"/>
            <a:stretch>
              <a:fillRect/>
            </a:stretch>
          </p:blipFill>
          <p:spPr>
            <a:xfrm rot="11765">
              <a:off x="12831" y="21276"/>
              <a:ext cx="12446975" cy="7520636"/>
            </a:xfrm>
            <a:prstGeom prst="rect">
              <a:avLst/>
            </a:prstGeom>
            <a:ln w="12700" cap="flat">
              <a:noFill/>
              <a:miter lim="400000"/>
            </a:ln>
            <a:effectLst/>
          </p:spPr>
        </p:pic>
      </p:grpSp>
      <p:sp>
        <p:nvSpPr>
          <p:cNvPr id="63" name="Shape 63"/>
          <p:cNvSpPr/>
          <p:nvPr/>
        </p:nvSpPr>
        <p:spPr>
          <a:xfrm>
            <a:off x="438753" y="419299"/>
            <a:ext cx="12127294"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4000" b="1">
                <a:latin typeface="+mn-lt"/>
                <a:ea typeface="+mn-ea"/>
                <a:cs typeface="+mn-cs"/>
                <a:sym typeface="Helvetica"/>
              </a:defRPr>
            </a:lvl1pPr>
          </a:lstStyle>
          <a:p>
            <a:pPr lvl="0">
              <a:defRPr sz="1800" b="0"/>
            </a:pPr>
            <a:r>
              <a:rPr sz="4000" b="1" dirty="0"/>
              <a:t>Lifespan and Stages of a faith community</a:t>
            </a:r>
          </a:p>
        </p:txBody>
      </p:sp>
      <p:sp>
        <p:nvSpPr>
          <p:cNvPr id="64" name="Shape 64"/>
          <p:cNvSpPr/>
          <p:nvPr/>
        </p:nvSpPr>
        <p:spPr>
          <a:xfrm>
            <a:off x="7665905" y="1865945"/>
            <a:ext cx="964829" cy="28131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2000" b="1" i="1">
                <a:latin typeface="Times"/>
                <a:ea typeface="Times"/>
                <a:cs typeface="Times"/>
                <a:sym typeface="Times"/>
              </a:defRPr>
            </a:lvl1pPr>
          </a:lstStyle>
          <a:p>
            <a:pPr lvl="0">
              <a:defRPr sz="1800" b="0" i="0"/>
            </a:pPr>
            <a:r>
              <a:rPr sz="2000" b="1" i="1"/>
              <a:t>New Life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10.png"/>
          <p:cNvPicPr/>
          <p:nvPr/>
        </p:nvPicPr>
        <p:blipFill>
          <a:blip r:embed="rId2"/>
          <a:stretch>
            <a:fillRect/>
          </a:stretch>
        </p:blipFill>
        <p:spPr>
          <a:xfrm>
            <a:off x="-3" y="3766401"/>
            <a:ext cx="13004805" cy="6034232"/>
          </a:xfrm>
          <a:prstGeom prst="rect">
            <a:avLst/>
          </a:prstGeom>
          <a:ln w="12700">
            <a:miter lim="400000"/>
          </a:ln>
        </p:spPr>
      </p:pic>
      <p:sp>
        <p:nvSpPr>
          <p:cNvPr id="67" name="Shape 67"/>
          <p:cNvSpPr>
            <a:spLocks noGrp="1"/>
          </p:cNvSpPr>
          <p:nvPr>
            <p:ph type="body" idx="1"/>
          </p:nvPr>
        </p:nvSpPr>
        <p:spPr>
          <a:xfrm>
            <a:off x="952500" y="494030"/>
            <a:ext cx="11099800" cy="4259382"/>
          </a:xfrm>
          <a:prstGeom prst="rect">
            <a:avLst/>
          </a:prstGeom>
        </p:spPr>
        <p:txBody>
          <a:bodyPr/>
          <a:lstStyle/>
          <a:p>
            <a:pPr marL="0" lvl="0" indent="0" algn="ctr" defTabSz="560830">
              <a:spcBef>
                <a:spcPts val="0"/>
              </a:spcBef>
              <a:buSzTx/>
              <a:buNone/>
              <a:defRPr sz="1800"/>
            </a:pPr>
            <a:r>
              <a:rPr sz="6700" dirty="0">
                <a:latin typeface="Helvetica"/>
                <a:cs typeface="Helvetica"/>
              </a:rPr>
              <a:t>Organizations </a:t>
            </a:r>
            <a:r>
              <a:rPr sz="6700" b="1" dirty="0">
                <a:latin typeface="Helvetica"/>
                <a:ea typeface="+mn-ea"/>
                <a:cs typeface="Helvetica"/>
                <a:sym typeface="Helvetica"/>
              </a:rPr>
              <a:t>evolve</a:t>
            </a:r>
            <a:r>
              <a:rPr sz="6700" dirty="0">
                <a:latin typeface="Helvetica"/>
                <a:cs typeface="Helvetica"/>
              </a:rPr>
              <a:t> and </a:t>
            </a:r>
            <a:r>
              <a:rPr sz="6700" b="1" dirty="0">
                <a:latin typeface="Helvetica"/>
                <a:ea typeface="+mn-ea"/>
                <a:cs typeface="Helvetica"/>
                <a:sym typeface="Helvetica"/>
              </a:rPr>
              <a:t>change</a:t>
            </a:r>
            <a:r>
              <a:rPr sz="6700" dirty="0">
                <a:latin typeface="Helvetica"/>
                <a:cs typeface="Helvetica"/>
              </a:rPr>
              <a:t>. So must their governing boards.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0" name="Shape 70"/>
          <p:cNvSpPr/>
          <p:nvPr/>
        </p:nvSpPr>
        <p:spPr>
          <a:xfrm>
            <a:off x="6040002" y="1553083"/>
            <a:ext cx="910506" cy="267252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0000" b="1" spc="-3000">
                <a:solidFill>
                  <a:srgbClr val="FFFFFF"/>
                </a:solidFill>
                <a:latin typeface="+mn-lt"/>
                <a:ea typeface="+mn-ea"/>
                <a:cs typeface="+mn-cs"/>
                <a:sym typeface="Helvetica"/>
              </a:defRPr>
            </a:lvl1pPr>
          </a:lstStyle>
          <a:p>
            <a:pPr lvl="0">
              <a:defRPr sz="1800" b="0" spc="0">
                <a:solidFill>
                  <a:srgbClr val="000000"/>
                </a:solidFill>
              </a:defRPr>
            </a:pPr>
            <a:r>
              <a:rPr sz="16700" b="1" spc="-3000" dirty="0">
                <a:solidFill>
                  <a:srgbClr val="FFFFFF"/>
                </a:solidFill>
              </a:rPr>
              <a:t>1</a:t>
            </a:r>
            <a:endParaRPr sz="11600" b="1" spc="-3000" dirty="0">
              <a:solidFill>
                <a:srgbClr val="FFFFFF"/>
              </a:solidFill>
            </a:endParaRPr>
          </a:p>
        </p:txBody>
      </p:sp>
      <p:sp>
        <p:nvSpPr>
          <p:cNvPr id="71" name="Shape 71"/>
          <p:cNvSpPr>
            <a:spLocks noGrp="1"/>
          </p:cNvSpPr>
          <p:nvPr>
            <p:ph type="body" idx="1"/>
          </p:nvPr>
        </p:nvSpPr>
        <p:spPr>
          <a:xfrm>
            <a:off x="570627" y="3856757"/>
            <a:ext cx="11872750" cy="4151903"/>
          </a:xfrm>
          <a:prstGeom prst="rect">
            <a:avLst/>
          </a:prstGeom>
        </p:spPr>
        <p:txBody>
          <a:bodyPr/>
          <a:lstStyle/>
          <a:p>
            <a:pPr marL="0" lvl="0" indent="0" algn="ctr" defTabSz="473201">
              <a:spcBef>
                <a:spcPts val="0"/>
              </a:spcBef>
              <a:buSzTx/>
              <a:buNone/>
              <a:defRPr sz="1800"/>
            </a:pPr>
            <a:r>
              <a:rPr sz="5600" b="1" dirty="0">
                <a:latin typeface="Helvetica"/>
                <a:ea typeface="+mn-ea"/>
                <a:cs typeface="Helvetica"/>
                <a:sym typeface="Helvetica"/>
              </a:rPr>
              <a:t> </a:t>
            </a:r>
            <a:r>
              <a:rPr sz="6000" b="1" dirty="0">
                <a:latin typeface="Helvetica"/>
                <a:ea typeface="+mn-ea"/>
                <a:cs typeface="Helvetica"/>
                <a:sym typeface="Helvetica"/>
              </a:rPr>
              <a:t>KNOW THE BASICS: </a:t>
            </a:r>
          </a:p>
          <a:p>
            <a:pPr marL="0" lvl="0" indent="0" algn="ctr" defTabSz="473201">
              <a:spcBef>
                <a:spcPts val="0"/>
              </a:spcBef>
              <a:buSzTx/>
              <a:buNone/>
              <a:defRPr sz="1800"/>
            </a:pPr>
            <a:r>
              <a:rPr sz="4000" dirty="0">
                <a:latin typeface="Helvetica"/>
                <a:cs typeface="Helvetica"/>
              </a:rPr>
              <a:t>UNDERSTAND THE ESSENTIALS OF THE</a:t>
            </a:r>
          </a:p>
          <a:p>
            <a:pPr marL="0" lvl="0" indent="0" algn="ctr" defTabSz="473201">
              <a:spcBef>
                <a:spcPts val="0"/>
              </a:spcBef>
              <a:buSzTx/>
              <a:buNone/>
              <a:defRPr sz="1800"/>
            </a:pPr>
            <a:r>
              <a:rPr sz="4000" dirty="0">
                <a:latin typeface="Helvetica"/>
                <a:cs typeface="Helvetica"/>
              </a:rPr>
              <a:t> BOARD’S ROLE, PURPOSE, AND FUNCTION</a:t>
            </a:r>
          </a:p>
          <a:p>
            <a:pPr marL="0" lvl="0" indent="0" algn="ctr" defTabSz="473201">
              <a:spcBef>
                <a:spcPts val="0"/>
              </a:spcBef>
              <a:buSzTx/>
              <a:buNone/>
              <a:defRPr sz="1800"/>
            </a:pPr>
            <a:r>
              <a:rPr sz="5600" b="1" dirty="0">
                <a:latin typeface="Helvetica"/>
                <a:ea typeface="+mn-ea"/>
                <a:cs typeface="Helvetica"/>
                <a:sym typeface="Helvetica"/>
              </a:rPr>
              <a:t>  </a:t>
            </a:r>
            <a:endParaRPr sz="2500" i="1" dirty="0">
              <a:latin typeface="Helvetica"/>
              <a:cs typeface="Helvetica"/>
            </a:endParaRPr>
          </a:p>
          <a:p>
            <a:pPr marL="0" lvl="0" indent="0" algn="ctr" defTabSz="473201">
              <a:spcBef>
                <a:spcPts val="0"/>
              </a:spcBef>
              <a:buSzTx/>
              <a:buNone/>
              <a:defRPr sz="1800"/>
            </a:pPr>
            <a:r>
              <a:rPr sz="3400" dirty="0">
                <a:latin typeface="Helvetica"/>
                <a:cs typeface="Helvetica"/>
              </a:rPr>
              <a:t>”HEADS IN; FINGERS OUT!”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1">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7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7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7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1" build="p" bldLvl="5"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E5293B856BD64CB1B87359681A7667" ma:contentTypeVersion="11" ma:contentTypeDescription="Create a new document." ma:contentTypeScope="" ma:versionID="e1cc2cc809136f67b68c28f1ff506e28">
  <xsd:schema xmlns:xsd="http://www.w3.org/2001/XMLSchema" xmlns:xs="http://www.w3.org/2001/XMLSchema" xmlns:p="http://schemas.microsoft.com/office/2006/metadata/properties" xmlns:ns2="88ac171a-a967-4333-ab36-6fd36cf34859" xmlns:ns3="f988c003-70f0-43cc-9aae-75fb2e975181" targetNamespace="http://schemas.microsoft.com/office/2006/metadata/properties" ma:root="true" ma:fieldsID="a6c0e3de3e9fec960e3e46d350c9eeaa" ns2:_="" ns3:_="">
    <xsd:import namespace="88ac171a-a967-4333-ab36-6fd36cf34859"/>
    <xsd:import namespace="f988c003-70f0-43cc-9aae-75fb2e9751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ac171a-a967-4333-ab36-6fd36cf34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88c003-70f0-43cc-9aae-75fb2e9751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95A2B7-43A2-4B7F-A94F-3E5DD9B8A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ac171a-a967-4333-ab36-6fd36cf34859"/>
    <ds:schemaRef ds:uri="f988c003-70f0-43cc-9aae-75fb2e9751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1C5EFD-E399-4520-AFE3-25A25EBD9644}">
  <ds:schemaRefs>
    <ds:schemaRef ds:uri="http://schemas.microsoft.com/sharepoint/v3/contenttype/forms"/>
  </ds:schemaRefs>
</ds:datastoreItem>
</file>

<file path=customXml/itemProps3.xml><?xml version="1.0" encoding="utf-8"?>
<ds:datastoreItem xmlns:ds="http://schemas.openxmlformats.org/officeDocument/2006/customXml" ds:itemID="{050A0295-E0F9-48E6-BAAD-9A8BA7A03BA3}">
  <ds:schemaRefs>
    <ds:schemaRef ds:uri="88ac171a-a967-4333-ab36-6fd36cf34859"/>
    <ds:schemaRef ds:uri="http://purl.org/dc/dcmitype/"/>
    <ds:schemaRef ds:uri="f988c003-70f0-43cc-9aae-75fb2e975181"/>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7121</TotalTime>
  <Words>2174</Words>
  <Application>Microsoft Office PowerPoint</Application>
  <PresentationFormat>Custom</PresentationFormat>
  <Paragraphs>373</Paragraphs>
  <Slides>53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Arial</vt:lpstr>
      <vt:lpstr>Futura</vt:lpstr>
      <vt:lpstr>Helvetica</vt:lpstr>
      <vt:lpstr>Helvetica Light</vt:lpstr>
      <vt:lpstr>Helvetica Neue</vt:lpstr>
      <vt:lpstr>Impact</vt:lpstr>
      <vt:lpstr>Times</vt:lpstr>
      <vt:lpstr>Times New Roman</vt:lpstr>
      <vt:lpstr>Wingdings</vt:lpstr>
      <vt:lpstr>Default</vt:lpstr>
      <vt:lpstr>PowerPoint Presentation</vt:lpstr>
      <vt:lpstr>PowerPoint Presentation</vt:lpstr>
      <vt:lpstr>PowerPoint Presentation</vt:lpstr>
      <vt:lpstr>The Manual defines the local church “Board” as the official  decision-making leadership team of the church (para.127):</vt:lpstr>
      <vt:lpstr>We Believe in Boards…</vt:lpstr>
      <vt:lpstr>PowerPoint Presentation</vt:lpstr>
      <vt:lpstr>PowerPoint Presentation</vt:lpstr>
      <vt:lpstr>PowerPoint Presentation</vt:lpstr>
      <vt:lpstr>PowerPoint Presentation</vt:lpstr>
      <vt:lpstr>Healthy Boards remember…</vt:lpstr>
      <vt:lpstr>PowerPoint Presentation</vt:lpstr>
      <vt:lpstr>To Review: The Local Church Board... </vt:lpstr>
      <vt:lpstr>PowerPoint Presentation</vt:lpstr>
      <vt:lpstr>FIDUCIARY MODE</vt:lpstr>
      <vt:lpstr>STRATEGIC MODE</vt:lpstr>
      <vt:lpstr>REPRESENTATIVE MODE</vt:lpstr>
      <vt:lpstr>REFRAMING MODE</vt:lpstr>
      <vt:lpstr>Four Modes of Thinking  about Governance</vt:lpstr>
      <vt:lpstr>PowerPoint Presentation</vt:lpstr>
      <vt:lpstr>Church Board Survey</vt:lpstr>
      <vt:lpstr>To Review (again) Board Responsibilities The board has fiduciary, strategic and representative governance and reframing responsibilities for the organization in at least the areas of:</vt:lpstr>
      <vt:lpstr> A VISION STATEMENT  for boards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Local Church Board Diagnostic</vt:lpstr>
      <vt:lpstr>PowerPoint Presentation</vt:lpstr>
      <vt:lpstr>Ministry Connections  must be intentional…</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Together, we move …</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D Radcliffe</dc:creator>
  <cp:lastModifiedBy>Timothy D Radcliffe</cp:lastModifiedBy>
  <cp:revision>158</cp:revision>
  <dcterms:modified xsi:type="dcterms:W3CDTF">2021-05-14T19:22:44Z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0x01010075E5293B856BD64CB1B87359681A7667</vt:lpwstr>
  </property>
</Properties>
</file>